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7"/>
  </p:notesMasterIdLst>
  <p:sldIdLst>
    <p:sldId id="309" r:id="rId2"/>
    <p:sldId id="319" r:id="rId3"/>
    <p:sldId id="310" r:id="rId4"/>
    <p:sldId id="297" r:id="rId5"/>
    <p:sldId id="311" r:id="rId6"/>
    <p:sldId id="298" r:id="rId7"/>
    <p:sldId id="302" r:id="rId8"/>
    <p:sldId id="304" r:id="rId9"/>
    <p:sldId id="305" r:id="rId10"/>
    <p:sldId id="306" r:id="rId11"/>
    <p:sldId id="307" r:id="rId12"/>
    <p:sldId id="308" r:id="rId13"/>
    <p:sldId id="301" r:id="rId14"/>
    <p:sldId id="299" r:id="rId15"/>
    <p:sldId id="317" r:id="rId16"/>
    <p:sldId id="312" r:id="rId17"/>
    <p:sldId id="258" r:id="rId18"/>
    <p:sldId id="293" r:id="rId19"/>
    <p:sldId id="273" r:id="rId20"/>
    <p:sldId id="285" r:id="rId21"/>
    <p:sldId id="295" r:id="rId22"/>
    <p:sldId id="276" r:id="rId23"/>
    <p:sldId id="315" r:id="rId24"/>
    <p:sldId id="318" r:id="rId25"/>
    <p:sldId id="282" r:id="rId26"/>
    <p:sldId id="300" r:id="rId27"/>
    <p:sldId id="278" r:id="rId28"/>
    <p:sldId id="279" r:id="rId29"/>
    <p:sldId id="283" r:id="rId30"/>
    <p:sldId id="284" r:id="rId31"/>
    <p:sldId id="286" r:id="rId32"/>
    <p:sldId id="274" r:id="rId33"/>
    <p:sldId id="287" r:id="rId34"/>
    <p:sldId id="288" r:id="rId35"/>
    <p:sldId id="268" r:id="rId36"/>
    <p:sldId id="261" r:id="rId37"/>
    <p:sldId id="271" r:id="rId38"/>
    <p:sldId id="294" r:id="rId39"/>
    <p:sldId id="262" r:id="rId40"/>
    <p:sldId id="270" r:id="rId41"/>
    <p:sldId id="280" r:id="rId42"/>
    <p:sldId id="281" r:id="rId43"/>
    <p:sldId id="272" r:id="rId44"/>
    <p:sldId id="291" r:id="rId45"/>
    <p:sldId id="292" r:id="rId46"/>
    <p:sldId id="263" r:id="rId47"/>
    <p:sldId id="264" r:id="rId48"/>
    <p:sldId id="265" r:id="rId49"/>
    <p:sldId id="266" r:id="rId50"/>
    <p:sldId id="289" r:id="rId51"/>
    <p:sldId id="267" r:id="rId52"/>
    <p:sldId id="290" r:id="rId53"/>
    <p:sldId id="277" r:id="rId54"/>
    <p:sldId id="316" r:id="rId55"/>
    <p:sldId id="313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EFD"/>
    <a:srgbClr val="CCE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1821" autoAdjust="0"/>
    <p:restoredTop sz="98432" autoAdjust="0"/>
  </p:normalViewPr>
  <p:slideViewPr>
    <p:cSldViewPr>
      <p:cViewPr varScale="1">
        <p:scale>
          <a:sx n="83" d="100"/>
          <a:sy n="83" d="100"/>
        </p:scale>
        <p:origin x="-121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8F6CB-4F91-410C-A248-534213D4AEEF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FFB67-25EE-4198-B651-3F2373ABE1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52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2FFB67-25EE-4198-B651-3F2373ABE1F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287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6" y="5052547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3" y="3132292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5" y="731521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6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9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2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8" y="1010488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9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1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2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2" y="6172202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2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6.wdp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20.png"/><Relationship Id="rId7" Type="http://schemas.openxmlformats.org/officeDocument/2006/relationships/image" Target="../media/image122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21.jpeg"/><Relationship Id="rId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microsoft.com/office/2007/relationships/hdphoto" Target="../media/hdphoto12.wdp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jpeg"/><Relationship Id="rId3" Type="http://schemas.microsoft.com/office/2007/relationships/hdphoto" Target="../media/hdphoto13.wdp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image" Target="../media/image156.jpeg"/><Relationship Id="rId16" Type="http://schemas.openxmlformats.org/officeDocument/2006/relationships/image" Target="../media/image1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5" Type="http://schemas.openxmlformats.org/officeDocument/2006/relationships/image" Target="../media/image168.jpeg"/><Relationship Id="rId10" Type="http://schemas.openxmlformats.org/officeDocument/2006/relationships/image" Target="../media/image163.pn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Relationship Id="rId14" Type="http://schemas.openxmlformats.org/officeDocument/2006/relationships/image" Target="../media/image1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eg"/><Relationship Id="rId3" Type="http://schemas.openxmlformats.org/officeDocument/2006/relationships/image" Target="../media/image180.tiff"/><Relationship Id="rId7" Type="http://schemas.openxmlformats.org/officeDocument/2006/relationships/image" Target="../media/image184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jpeg"/><Relationship Id="rId11" Type="http://schemas.openxmlformats.org/officeDocument/2006/relationships/image" Target="../media/image188.jpeg"/><Relationship Id="rId5" Type="http://schemas.openxmlformats.org/officeDocument/2006/relationships/image" Target="../media/image182.jpeg"/><Relationship Id="rId10" Type="http://schemas.openxmlformats.org/officeDocument/2006/relationships/image" Target="../media/image187.jpeg"/><Relationship Id="rId4" Type="http://schemas.openxmlformats.org/officeDocument/2006/relationships/image" Target="../media/image181.jpeg"/><Relationship Id="rId9" Type="http://schemas.openxmlformats.org/officeDocument/2006/relationships/image" Target="../media/image1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10" Type="http://schemas.openxmlformats.org/officeDocument/2006/relationships/image" Target="../media/image208.png"/><Relationship Id="rId4" Type="http://schemas.openxmlformats.org/officeDocument/2006/relationships/image" Target="../media/image202.jpeg"/><Relationship Id="rId9" Type="http://schemas.openxmlformats.org/officeDocument/2006/relationships/image" Target="../media/image20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7" Type="http://schemas.openxmlformats.org/officeDocument/2006/relationships/image" Target="../media/image217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eg"/><Relationship Id="rId3" Type="http://schemas.openxmlformats.org/officeDocument/2006/relationships/image" Target="../media/image224.jpeg"/><Relationship Id="rId7" Type="http://schemas.openxmlformats.org/officeDocument/2006/relationships/image" Target="../media/image228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5" Type="http://schemas.openxmlformats.org/officeDocument/2006/relationships/image" Target="../media/image226.png"/><Relationship Id="rId10" Type="http://schemas.openxmlformats.org/officeDocument/2006/relationships/image" Target="../media/image231.jpe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jpe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50.jpeg"/><Relationship Id="rId7" Type="http://schemas.openxmlformats.org/officeDocument/2006/relationships/image" Target="../media/image253.pn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2.jpeg"/><Relationship Id="rId11" Type="http://schemas.openxmlformats.org/officeDocument/2006/relationships/image" Target="../media/image255.jpeg"/><Relationship Id="rId5" Type="http://schemas.openxmlformats.org/officeDocument/2006/relationships/image" Target="../media/image251.jpeg"/><Relationship Id="rId10" Type="http://schemas.microsoft.com/office/2007/relationships/hdphoto" Target="../media/hdphoto15.wdp"/><Relationship Id="rId4" Type="http://schemas.openxmlformats.org/officeDocument/2006/relationships/image" Target="../media/image241.jpeg"/><Relationship Id="rId9" Type="http://schemas.openxmlformats.org/officeDocument/2006/relationships/image" Target="../media/image25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3" Type="http://schemas.openxmlformats.org/officeDocument/2006/relationships/image" Target="../media/image257.jpeg"/><Relationship Id="rId7" Type="http://schemas.openxmlformats.org/officeDocument/2006/relationships/image" Target="../media/image261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5" Type="http://schemas.openxmlformats.org/officeDocument/2006/relationships/image" Target="../media/image259.jpeg"/><Relationship Id="rId4" Type="http://schemas.openxmlformats.org/officeDocument/2006/relationships/image" Target="../media/image258.jpeg"/><Relationship Id="rId9" Type="http://schemas.openxmlformats.org/officeDocument/2006/relationships/image" Target="../media/image26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image" Target="../media/image265.jpeg"/><Relationship Id="rId7" Type="http://schemas.openxmlformats.org/officeDocument/2006/relationships/image" Target="../media/image269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8.jpeg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Relationship Id="rId9" Type="http://schemas.openxmlformats.org/officeDocument/2006/relationships/image" Target="../media/image2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7" Type="http://schemas.openxmlformats.org/officeDocument/2006/relationships/image" Target="../media/image277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6.jpeg"/><Relationship Id="rId5" Type="http://schemas.openxmlformats.org/officeDocument/2006/relationships/image" Target="../media/image275.jpeg"/><Relationship Id="rId4" Type="http://schemas.openxmlformats.org/officeDocument/2006/relationships/image" Target="../media/image27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image" Target="../media/image279.jpeg"/><Relationship Id="rId7" Type="http://schemas.openxmlformats.org/officeDocument/2006/relationships/image" Target="../media/image283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image" Target="../media/image280.jpeg"/><Relationship Id="rId9" Type="http://schemas.openxmlformats.org/officeDocument/2006/relationships/image" Target="../media/image2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jpeg"/><Relationship Id="rId3" Type="http://schemas.openxmlformats.org/officeDocument/2006/relationships/image" Target="../media/image287.gif"/><Relationship Id="rId7" Type="http://schemas.openxmlformats.org/officeDocument/2006/relationships/image" Target="../media/image290.jpeg"/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289.jpeg"/><Relationship Id="rId4" Type="http://schemas.openxmlformats.org/officeDocument/2006/relationships/image" Target="../media/image2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5.jpeg"/><Relationship Id="rId4" Type="http://schemas.openxmlformats.org/officeDocument/2006/relationships/image" Target="../media/image294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jpeg"/><Relationship Id="rId3" Type="http://schemas.openxmlformats.org/officeDocument/2006/relationships/image" Target="../media/image297.jpeg"/><Relationship Id="rId7" Type="http://schemas.openxmlformats.org/officeDocument/2006/relationships/image" Target="../media/image301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image" Target="../media/image2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5.jpe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39.jpeg"/><Relationship Id="rId3" Type="http://schemas.microsoft.com/office/2007/relationships/hdphoto" Target="../media/hdphoto4.wdp"/><Relationship Id="rId7" Type="http://schemas.openxmlformats.org/officeDocument/2006/relationships/image" Target="../media/image34.jpeg"/><Relationship Id="rId12" Type="http://schemas.microsoft.com/office/2007/relationships/hdphoto" Target="../media/hdphoto5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V_V_S\Рабочий стол\Стенд\Химбил зимой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19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63888" y="44624"/>
            <a:ext cx="542242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0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 Широко простирает </a:t>
            </a:r>
          </a:p>
          <a:p>
            <a:pPr algn="ctr"/>
            <a:r>
              <a:rPr lang="ru-RU" sz="30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химия руки свои </a:t>
            </a:r>
          </a:p>
          <a:p>
            <a:pPr algn="ctr"/>
            <a:r>
              <a:rPr lang="ru-RU" sz="30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дела человеческие»</a:t>
            </a:r>
            <a:endParaRPr lang="ru-RU" sz="3000" b="1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44208" y="1460977"/>
            <a:ext cx="262327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М. В. Ломоносов</a:t>
            </a:r>
            <a:endParaRPr lang="ru-RU" sz="2000" b="1" dirty="0">
              <a:ln w="11430"/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545" y="3789040"/>
            <a:ext cx="8806803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Кафедра химии –преподаватели </a:t>
            </a:r>
          </a:p>
          <a:p>
            <a:pPr algn="ctr"/>
            <a:r>
              <a:rPr lang="ru-RU" sz="4800" b="1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выпускники</a:t>
            </a:r>
            <a:endParaRPr lang="ru-RU" sz="4800" b="1" dirty="0">
              <a:ln w="11430"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51520" y="-27384"/>
            <a:ext cx="3775252" cy="1488361"/>
            <a:chOff x="2051720" y="554674"/>
            <a:chExt cx="3600400" cy="1364463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051720" y="620688"/>
              <a:ext cx="3600400" cy="1298449"/>
            </a:xfrm>
            <a:prstGeom prst="rect">
              <a:avLst/>
            </a:prstGeom>
            <a:solidFill>
              <a:srgbClr val="DBEE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5" t="21136" r="14563" b="27694"/>
            <a:stretch/>
          </p:blipFill>
          <p:spPr bwMode="auto">
            <a:xfrm>
              <a:off x="2083984" y="554674"/>
              <a:ext cx="3538728" cy="1181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092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F:\Стенд\P62103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" b="-1483"/>
          <a:stretch/>
        </p:blipFill>
        <p:spPr bwMode="auto">
          <a:xfrm>
            <a:off x="4077711" y="4005064"/>
            <a:ext cx="2652747" cy="212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Стенд\обложки\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903" y="1052736"/>
            <a:ext cx="1268529" cy="1793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Стенд\обложки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57" y="1268760"/>
            <a:ext cx="1125000" cy="1604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:\Стенд\обложки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25" y="1060235"/>
            <a:ext cx="1422723" cy="1936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F:\Стенд\обложки\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853" y="3906110"/>
            <a:ext cx="1473210" cy="211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944" y="6021288"/>
            <a:ext cx="504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sz="1300" dirty="0"/>
              <a:t>Ударная сила» лаборатории </a:t>
            </a:r>
            <a:r>
              <a:rPr lang="ru-RU" sz="1300" dirty="0" smtClean="0"/>
              <a:t>коллоидно-химического материаловедения (2006 </a:t>
            </a:r>
            <a:r>
              <a:rPr lang="ru-RU" sz="1300" dirty="0"/>
              <a:t>г): </a:t>
            </a:r>
            <a:r>
              <a:rPr lang="ru-RU" sz="1300" dirty="0" smtClean="0"/>
              <a:t> </a:t>
            </a:r>
            <a:r>
              <a:rPr lang="ru-RU" sz="1300" dirty="0"/>
              <a:t>д.х.н. Рязанов М.А., </a:t>
            </a:r>
            <a:r>
              <a:rPr lang="ru-RU" sz="1300" dirty="0" smtClean="0"/>
              <a:t>зав</a:t>
            </a:r>
            <a:r>
              <a:rPr lang="ru-RU" sz="1300" dirty="0"/>
              <a:t>. лабораторией к.х.н. Дудкин Б.Н</a:t>
            </a:r>
            <a:r>
              <a:rPr lang="ru-RU" sz="1300" dirty="0" smtClean="0"/>
              <a:t>., </a:t>
            </a:r>
            <a:r>
              <a:rPr lang="ru-RU" sz="1300" dirty="0"/>
              <a:t>аспирант Кривошапкин П.В</a:t>
            </a:r>
            <a:r>
              <a:rPr lang="ru-RU" sz="1300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3501008"/>
            <a:ext cx="388843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/>
              <a:t>Рязанов Михаил Анатольевич </a:t>
            </a:r>
            <a:r>
              <a:rPr lang="ru-RU" sz="1400" dirty="0"/>
              <a:t>(1935 – 2013</a:t>
            </a:r>
            <a:r>
              <a:rPr lang="ru-RU" sz="1400" dirty="0" smtClean="0"/>
              <a:t>) – д.х.н., профессор, ведущий специалист РК в области физической химии, </a:t>
            </a:r>
            <a:r>
              <a:rPr lang="ru-RU" sz="1400" dirty="0" err="1" smtClean="0"/>
              <a:t>засл</a:t>
            </a:r>
            <a:r>
              <a:rPr lang="ru-RU" sz="1400" dirty="0" smtClean="0"/>
              <a:t>. работник РК (2006), </a:t>
            </a:r>
            <a:r>
              <a:rPr lang="ru-RU" sz="1400" dirty="0" err="1" smtClean="0"/>
              <a:t>засл</a:t>
            </a:r>
            <a:r>
              <a:rPr lang="ru-RU" sz="1400" dirty="0" smtClean="0"/>
              <a:t>. профессор СГУ (2005), окончил химический факультет ЛГУ (1958), </a:t>
            </a:r>
            <a:r>
              <a:rPr lang="ru-RU" sz="1400" dirty="0"/>
              <a:t>работал в СГУ с 1973 по </a:t>
            </a:r>
            <a:r>
              <a:rPr lang="ru-RU" sz="1400" dirty="0" smtClean="0"/>
              <a:t>2006 </a:t>
            </a:r>
            <a:r>
              <a:rPr lang="ru-RU" sz="1400" dirty="0"/>
              <a:t>г.,</a:t>
            </a:r>
            <a:r>
              <a:rPr lang="ru-RU" sz="1400" b="1" dirty="0" smtClean="0"/>
              <a:t> </a:t>
            </a:r>
            <a:r>
              <a:rPr lang="ru-RU" sz="1400" dirty="0" smtClean="0"/>
              <a:t>с 2006 по 2013 г. – </a:t>
            </a:r>
            <a:r>
              <a:rPr lang="ru-RU" sz="1400" dirty="0" err="1" smtClean="0"/>
              <a:t>гл.н.с</a:t>
            </a:r>
            <a:r>
              <a:rPr lang="ru-RU" sz="1400" dirty="0" smtClean="0"/>
              <a:t>. Института химии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294818"/>
            <a:ext cx="3923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Защитили диссертации: </a:t>
            </a:r>
          </a:p>
          <a:p>
            <a:pPr algn="ctr"/>
            <a:r>
              <a:rPr lang="ru-RU" sz="1400" b="1" dirty="0" smtClean="0"/>
              <a:t>Рязанов М.А. </a:t>
            </a:r>
            <a:r>
              <a:rPr lang="ru-RU" sz="1400" dirty="0"/>
              <a:t>«Модель </a:t>
            </a:r>
            <a:r>
              <a:rPr lang="ru-RU" sz="1400" dirty="0" err="1"/>
              <a:t>изоактивных</a:t>
            </a:r>
            <a:r>
              <a:rPr lang="ru-RU" sz="1400" dirty="0"/>
              <a:t> растворов и решение основной задачи их физико-химического анализа» </a:t>
            </a:r>
            <a:r>
              <a:rPr lang="ru-RU" sz="1400" dirty="0" smtClean="0"/>
              <a:t>д.х.н.(1991)</a:t>
            </a:r>
          </a:p>
          <a:p>
            <a:pPr algn="ctr"/>
            <a:r>
              <a:rPr lang="ru-RU" sz="1400" b="1" dirty="0" err="1" smtClean="0"/>
              <a:t>Сталюгин</a:t>
            </a:r>
            <a:r>
              <a:rPr lang="ru-RU" sz="1400" b="1" dirty="0" smtClean="0"/>
              <a:t> В.В. </a:t>
            </a:r>
            <a:r>
              <a:rPr lang="ru-RU" sz="1400" dirty="0" smtClean="0"/>
              <a:t>– к.х.н. (1991, МХТИ им. Д.И. Менделеева, рук. проф. Фролов Ю.Г.) 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55576" y="44624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Физическая химия и </a:t>
            </a:r>
            <a:r>
              <a:rPr lang="ru-RU" dirty="0" smtClean="0"/>
              <a:t>т</a:t>
            </a:r>
            <a:r>
              <a:rPr lang="ru-RU" b="1" dirty="0" smtClean="0"/>
              <a:t>ермодинамика растворов электролитов</a:t>
            </a:r>
            <a:endParaRPr lang="ru-RU" b="1" dirty="0"/>
          </a:p>
          <a:p>
            <a:pPr algn="ctr"/>
            <a:endParaRPr lang="ru-RU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04048" y="2852936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dirty="0" err="1" smtClean="0"/>
              <a:t>рК</a:t>
            </a:r>
            <a:r>
              <a:rPr lang="ru-RU" sz="1600" dirty="0" smtClean="0"/>
              <a:t> - спектроскопия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779912" y="3140968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dirty="0" smtClean="0"/>
              <a:t> </a:t>
            </a:r>
            <a:r>
              <a:rPr lang="ru-RU" sz="1200" b="1" dirty="0"/>
              <a:t>Рязанов М.А.</a:t>
            </a:r>
            <a:r>
              <a:rPr lang="ru-RU" sz="1200" dirty="0"/>
              <a:t>, Злобин Д.А., Рязанов А.М.  Использование </a:t>
            </a:r>
            <a:r>
              <a:rPr lang="ru-RU" sz="1200" dirty="0" err="1"/>
              <a:t>рК</a:t>
            </a:r>
            <a:r>
              <a:rPr lang="ru-RU" sz="1200" dirty="0"/>
              <a:t>- спектроскопии при определении констант диссоциации слабых кислот в практикуме по физической химии </a:t>
            </a:r>
            <a:r>
              <a:rPr lang="ru-RU" sz="1200" dirty="0" smtClean="0"/>
              <a:t> </a:t>
            </a:r>
            <a:r>
              <a:rPr lang="ru-RU" sz="1200" dirty="0"/>
              <a:t>// </a:t>
            </a:r>
            <a:r>
              <a:rPr lang="ru-RU" sz="1200" dirty="0" err="1"/>
              <a:t>Изв</a:t>
            </a:r>
            <a:r>
              <a:rPr lang="ru-RU" sz="1200" dirty="0"/>
              <a:t>. ВУЗОВ. Химия и хим. </a:t>
            </a:r>
            <a:r>
              <a:rPr lang="ru-RU" sz="1200" dirty="0" smtClean="0"/>
              <a:t>технология, </a:t>
            </a:r>
            <a:r>
              <a:rPr lang="ru-RU" sz="1200" b="1" dirty="0"/>
              <a:t>2000.</a:t>
            </a:r>
            <a:r>
              <a:rPr lang="ru-RU" sz="1200" dirty="0"/>
              <a:t> Т.43. Вып.5. С.146-149</a:t>
            </a:r>
            <a:r>
              <a:rPr lang="ru-RU" sz="1200" dirty="0" smtClean="0"/>
              <a:t>.</a:t>
            </a:r>
            <a:endParaRPr lang="ru-RU" dirty="0"/>
          </a:p>
        </p:txBody>
      </p:sp>
      <p:pic>
        <p:nvPicPr>
          <p:cNvPr id="1027" name="Picture 3" descr="F:\Кафедра химии_преподаватели и выпускники 2018\РязановМ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18023"/>
          <a:stretch/>
        </p:blipFill>
        <p:spPr bwMode="auto">
          <a:xfrm>
            <a:off x="323528" y="423723"/>
            <a:ext cx="2736304" cy="308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9832" y="332656"/>
            <a:ext cx="60486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cap="all" dirty="0"/>
              <a:t>Спецкурсы: Модельные теории растворов (Рязанов)</a:t>
            </a:r>
            <a:r>
              <a:rPr lang="ru-RU" sz="1300" b="1" dirty="0"/>
              <a:t> ВВЕДЕНИЕ В РАДИОАКТИВНОСТЬ (РЯЗАНОВ) КОМПЬТЕРНЫЕ МЕТОДЫ В ФИЗИЧЕСКОЙ ХИМИИ (РЯЗАНОВ) </a:t>
            </a:r>
            <a:r>
              <a:rPr lang="ru-RU" sz="1300" b="1" cap="all" dirty="0"/>
              <a:t>Статистические  методы  термодинамики (</a:t>
            </a:r>
            <a:r>
              <a:rPr lang="ru-RU" sz="1300" b="1" cap="all" dirty="0" err="1"/>
              <a:t>Сталюгин</a:t>
            </a:r>
            <a:r>
              <a:rPr lang="ru-RU" sz="1300" b="1" cap="all" dirty="0"/>
              <a:t>)</a:t>
            </a:r>
            <a:endParaRPr lang="ru-RU" sz="1300" dirty="0"/>
          </a:p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9099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Выпускники _химики_сентябрь 2018\Image0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39"/>
          <a:stretch/>
        </p:blipFill>
        <p:spPr bwMode="auto">
          <a:xfrm>
            <a:off x="179512" y="116633"/>
            <a:ext cx="228356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87015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/>
              <a:t>Органическая химия и ВМС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15816" y="476672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/>
              <a:t>«Синтез каталитических систем с активными центрами, иммобилизованными в полимерном геле»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96" y="3068960"/>
            <a:ext cx="33123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</a:t>
            </a:r>
            <a:r>
              <a:rPr lang="ru-RU" sz="1400" b="1" dirty="0" smtClean="0"/>
              <a:t>Потапов Геннадий </a:t>
            </a:r>
            <a:r>
              <a:rPr lang="ru-RU" sz="1400" b="1" dirty="0" err="1" smtClean="0"/>
              <a:t>Прокофьевич</a:t>
            </a:r>
            <a:r>
              <a:rPr lang="ru-RU" sz="1400" b="1" dirty="0" smtClean="0"/>
              <a:t> </a:t>
            </a:r>
            <a:r>
              <a:rPr lang="ru-RU" sz="1400" dirty="0"/>
              <a:t>(1940  – 2003</a:t>
            </a:r>
            <a:r>
              <a:rPr lang="ru-RU" sz="1400" dirty="0" smtClean="0"/>
              <a:t>) – д.х.н., профессор, </a:t>
            </a:r>
            <a:r>
              <a:rPr lang="ru-RU" sz="1400" dirty="0" err="1" smtClean="0"/>
              <a:t>засл</a:t>
            </a:r>
            <a:r>
              <a:rPr lang="ru-RU" sz="1400" dirty="0" smtClean="0"/>
              <a:t>. деятель науки РК, работал в СГУ с 1974 по 2003 г.</a:t>
            </a:r>
            <a:endParaRPr lang="ru-RU" sz="1400" dirty="0"/>
          </a:p>
        </p:txBody>
      </p:sp>
      <p:pic>
        <p:nvPicPr>
          <p:cNvPr id="2050" name="Picture 2" descr="F:\Стенд\PICT0127_ab_mi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812" y="1123004"/>
            <a:ext cx="3964539" cy="2594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496" y="3955990"/>
            <a:ext cx="324036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1300" b="1" dirty="0" smtClean="0"/>
              <a:t>Защитили диссертации:</a:t>
            </a:r>
          </a:p>
          <a:p>
            <a:r>
              <a:rPr lang="ru-RU" sz="1300" dirty="0" smtClean="0"/>
              <a:t> </a:t>
            </a:r>
            <a:r>
              <a:rPr lang="ru-RU" sz="1300" b="1" dirty="0" smtClean="0"/>
              <a:t>Потапов Г.П.</a:t>
            </a:r>
            <a:r>
              <a:rPr lang="ru-RU" sz="1400" b="1" dirty="0"/>
              <a:t> </a:t>
            </a:r>
            <a:r>
              <a:rPr lang="ru-RU" sz="1300" dirty="0" smtClean="0"/>
              <a:t>- Синтез </a:t>
            </a:r>
            <a:r>
              <a:rPr lang="ru-RU" sz="1300" dirty="0"/>
              <a:t>и свойства гель-иммобилизованных каталитических систем с фосфор-, азот- и кислородсодержащими </a:t>
            </a:r>
            <a:r>
              <a:rPr lang="ru-RU" sz="1300" dirty="0" err="1" smtClean="0"/>
              <a:t>лигандами</a:t>
            </a:r>
            <a:r>
              <a:rPr lang="ru-RU" sz="1300" dirty="0" smtClean="0"/>
              <a:t> – д.х.н. (1989)</a:t>
            </a:r>
          </a:p>
          <a:p>
            <a:pPr algn="ctr"/>
            <a:r>
              <a:rPr lang="ru-RU" sz="1300" b="1" dirty="0" err="1" smtClean="0"/>
              <a:t>Пунегов</a:t>
            </a:r>
            <a:r>
              <a:rPr lang="ru-RU" sz="1300" b="1" dirty="0" smtClean="0"/>
              <a:t> В.В. </a:t>
            </a:r>
            <a:r>
              <a:rPr lang="ru-RU" sz="1300" dirty="0" smtClean="0"/>
              <a:t>– к.х.н. (1983)</a:t>
            </a:r>
          </a:p>
          <a:p>
            <a:r>
              <a:rPr lang="ru-RU" sz="1300" dirty="0" smtClean="0"/>
              <a:t>кафедра ВМС ЛГУ:</a:t>
            </a:r>
          </a:p>
          <a:p>
            <a:pPr algn="ctr"/>
            <a:r>
              <a:rPr lang="ru-RU" sz="1300" dirty="0" smtClean="0"/>
              <a:t> </a:t>
            </a:r>
            <a:r>
              <a:rPr lang="ru-RU" sz="1300" b="1" dirty="0" smtClean="0"/>
              <a:t>Политова Н.К</a:t>
            </a:r>
            <a:r>
              <a:rPr lang="ru-RU" sz="1300" dirty="0" smtClean="0"/>
              <a:t>. – к.х.н.(1982)</a:t>
            </a:r>
          </a:p>
          <a:p>
            <a:pPr algn="ctr"/>
            <a:r>
              <a:rPr lang="ru-RU" sz="1300" b="1" dirty="0" err="1" smtClean="0"/>
              <a:t>Химич</a:t>
            </a:r>
            <a:r>
              <a:rPr lang="ru-RU" sz="1300" b="1" dirty="0" smtClean="0"/>
              <a:t> (</a:t>
            </a:r>
            <a:r>
              <a:rPr lang="ru-RU" sz="1300" b="1" dirty="0" err="1" smtClean="0"/>
              <a:t>Хлебова</a:t>
            </a:r>
            <a:r>
              <a:rPr lang="ru-RU" sz="1300" b="1" dirty="0" smtClean="0"/>
              <a:t>) Г.Н. </a:t>
            </a:r>
            <a:r>
              <a:rPr lang="ru-RU" sz="1300" dirty="0" smtClean="0"/>
              <a:t>– к.х.н. (1987)</a:t>
            </a:r>
          </a:p>
          <a:p>
            <a:r>
              <a:rPr lang="ru-RU" sz="1300" dirty="0" smtClean="0"/>
              <a:t>кафедра ВМС МГУ: </a:t>
            </a:r>
          </a:p>
          <a:p>
            <a:pPr algn="ctr"/>
            <a:r>
              <a:rPr lang="ru-RU" sz="1300" b="1" dirty="0" smtClean="0"/>
              <a:t>Володин В.В.</a:t>
            </a:r>
            <a:r>
              <a:rPr lang="ru-RU" sz="1300" dirty="0" smtClean="0"/>
              <a:t> – к.х.н.(1988)</a:t>
            </a:r>
          </a:p>
          <a:p>
            <a:pPr algn="ctr"/>
            <a:r>
              <a:rPr lang="ru-RU" sz="1300" b="1" dirty="0" err="1" smtClean="0"/>
              <a:t>Шепелин</a:t>
            </a:r>
            <a:r>
              <a:rPr lang="ru-RU" sz="1300" b="1" dirty="0" smtClean="0"/>
              <a:t> В.А. </a:t>
            </a:r>
            <a:r>
              <a:rPr lang="ru-RU" sz="1300" dirty="0" smtClean="0"/>
              <a:t>– к.х.н.(1988)</a:t>
            </a:r>
            <a:endParaRPr lang="ru-RU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2987824" y="1052736"/>
            <a:ext cx="212423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/>
              <a:t>Лукша В.Г. – к.х.н.</a:t>
            </a:r>
          </a:p>
          <a:p>
            <a:pPr algn="ctr"/>
            <a:r>
              <a:rPr lang="ru-RU" sz="1400" dirty="0" err="1" smtClean="0"/>
              <a:t>Кокшарова</a:t>
            </a:r>
            <a:r>
              <a:rPr lang="ru-RU" sz="1400" dirty="0" smtClean="0"/>
              <a:t> А.А. – к.х.н.</a:t>
            </a:r>
          </a:p>
          <a:p>
            <a:pPr algn="ctr"/>
            <a:r>
              <a:rPr lang="ru-RU" sz="1400" dirty="0" smtClean="0"/>
              <a:t>Федорова Э.И. – к.х.н.</a:t>
            </a:r>
          </a:p>
          <a:p>
            <a:r>
              <a:rPr lang="ru-RU" sz="1400" dirty="0" smtClean="0"/>
              <a:t>Научные сотрудники и инженеры:</a:t>
            </a:r>
            <a:endParaRPr lang="ru-RU" sz="1400" dirty="0"/>
          </a:p>
          <a:p>
            <a:pPr algn="ctr"/>
            <a:r>
              <a:rPr lang="ru-RU" sz="1400" dirty="0" smtClean="0"/>
              <a:t> </a:t>
            </a:r>
            <a:r>
              <a:rPr lang="ru-RU" sz="1400" dirty="0" err="1" smtClean="0"/>
              <a:t>Залевская</a:t>
            </a:r>
            <a:r>
              <a:rPr lang="ru-RU" sz="1400" dirty="0" smtClean="0"/>
              <a:t> </a:t>
            </a:r>
            <a:r>
              <a:rPr lang="ru-RU" sz="1400" dirty="0"/>
              <a:t>О.А</a:t>
            </a:r>
            <a:r>
              <a:rPr lang="ru-RU" sz="1400" dirty="0" smtClean="0"/>
              <a:t>.,</a:t>
            </a:r>
          </a:p>
          <a:p>
            <a:pPr algn="ctr"/>
            <a:r>
              <a:rPr lang="ru-RU" sz="1400" dirty="0" err="1" smtClean="0"/>
              <a:t>Гринис</a:t>
            </a:r>
            <a:r>
              <a:rPr lang="ru-RU" sz="1400" dirty="0" smtClean="0"/>
              <a:t> </a:t>
            </a:r>
            <a:r>
              <a:rPr lang="ru-RU" sz="1400" dirty="0"/>
              <a:t>Л.М.</a:t>
            </a:r>
            <a:endParaRPr lang="ru-RU" sz="1400" dirty="0" smtClean="0"/>
          </a:p>
          <a:p>
            <a:pPr algn="ctr"/>
            <a:r>
              <a:rPr lang="ru-RU" sz="1400" dirty="0" smtClean="0"/>
              <a:t>Политова </a:t>
            </a:r>
            <a:r>
              <a:rPr lang="ru-RU" sz="1400" dirty="0"/>
              <a:t>Н.К. – к.х.н.</a:t>
            </a:r>
          </a:p>
          <a:p>
            <a:pPr algn="ctr"/>
            <a:r>
              <a:rPr lang="ru-RU" sz="1400" dirty="0" err="1" smtClean="0"/>
              <a:t>Пунегов</a:t>
            </a:r>
            <a:r>
              <a:rPr lang="ru-RU" sz="1400" dirty="0" smtClean="0"/>
              <a:t> В.В.,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 err="1"/>
              <a:t>Пунегова</a:t>
            </a:r>
            <a:r>
              <a:rPr lang="ru-RU" sz="1400" dirty="0"/>
              <a:t> В.Н.</a:t>
            </a:r>
            <a:endParaRPr lang="ru-RU" sz="1400" dirty="0" smtClean="0"/>
          </a:p>
          <a:p>
            <a:pPr algn="ctr"/>
            <a:r>
              <a:rPr lang="ru-RU" sz="1400" dirty="0" err="1" smtClean="0"/>
              <a:t>Хлебова</a:t>
            </a:r>
            <a:r>
              <a:rPr lang="ru-RU" sz="1400" dirty="0" smtClean="0"/>
              <a:t> Г.Н.</a:t>
            </a:r>
          </a:p>
          <a:p>
            <a:pPr algn="ctr"/>
            <a:r>
              <a:rPr lang="ru-RU" sz="1400" dirty="0" smtClean="0"/>
              <a:t>Колегова Н.А.,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/>
              <a:t>Володин В.В</a:t>
            </a:r>
            <a:r>
              <a:rPr lang="ru-RU" sz="1400" dirty="0" smtClean="0"/>
              <a:t>.,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dirty="0" err="1"/>
              <a:t>Шепелин</a:t>
            </a:r>
            <a:r>
              <a:rPr lang="ru-RU" sz="1400" dirty="0"/>
              <a:t> </a:t>
            </a:r>
            <a:r>
              <a:rPr lang="ru-RU" sz="1400" dirty="0" smtClean="0"/>
              <a:t>В.А.</a:t>
            </a:r>
          </a:p>
        </p:txBody>
      </p:sp>
      <p:pic>
        <p:nvPicPr>
          <p:cNvPr id="2052" name="Picture 4" descr="F:\Стенд\6[1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r="14361"/>
          <a:stretch/>
        </p:blipFill>
        <p:spPr bwMode="auto">
          <a:xfrm>
            <a:off x="6156176" y="3861048"/>
            <a:ext cx="2778160" cy="2390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779912" y="6165304"/>
            <a:ext cx="525658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</a:t>
            </a:r>
            <a:r>
              <a:rPr lang="ru-RU" sz="1300" dirty="0" err="1" smtClean="0"/>
              <a:t>Шепелин</a:t>
            </a:r>
            <a:r>
              <a:rPr lang="ru-RU" sz="1300" dirty="0" smtClean="0"/>
              <a:t> В.А. – </a:t>
            </a:r>
            <a:r>
              <a:rPr lang="ru-RU" sz="1300" dirty="0" err="1" smtClean="0"/>
              <a:t>к.х.н.,</a:t>
            </a:r>
            <a:r>
              <a:rPr lang="ru-RU" sz="1300" dirty="0" err="1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зам</a:t>
            </a:r>
            <a:r>
              <a:rPr lang="ru-RU" sz="1300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. директора по науке научно-технологического центра (НТЦ) </a:t>
            </a:r>
            <a:r>
              <a:rPr lang="ru-RU" sz="13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ОАО </a:t>
            </a:r>
            <a:r>
              <a:rPr lang="ru-RU" sz="1300" dirty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«Нижнекамскнефтехим</a:t>
            </a:r>
            <a:r>
              <a:rPr lang="ru-RU" sz="1300" dirty="0" smtClean="0">
                <a:latin typeface="Trebuchet MS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ru-RU" dirty="0">
              <a:latin typeface="Trebuchet MS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4509120"/>
            <a:ext cx="30963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 </a:t>
            </a:r>
            <a:r>
              <a:rPr lang="ru-RU" sz="1400" dirty="0"/>
              <a:t>«Синтез и свойства водорастворимых производных гемина и хлорофилла» </a:t>
            </a:r>
          </a:p>
          <a:p>
            <a:pPr algn="ctr"/>
            <a:r>
              <a:rPr lang="ru-RU" sz="1400" dirty="0"/>
              <a:t>Защитили диссертации</a:t>
            </a:r>
            <a:r>
              <a:rPr lang="ru-RU" sz="1400" dirty="0" smtClean="0"/>
              <a:t>: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b="1" dirty="0"/>
              <a:t>Никитина Н.И. </a:t>
            </a:r>
            <a:r>
              <a:rPr lang="ru-RU" sz="1400" dirty="0"/>
              <a:t>– к.х.н. (2003</a:t>
            </a:r>
            <a:r>
              <a:rPr lang="ru-RU" sz="1400" dirty="0" smtClean="0"/>
              <a:t>),</a:t>
            </a:r>
          </a:p>
          <a:p>
            <a:pPr algn="ctr"/>
            <a:r>
              <a:rPr lang="ru-RU" sz="1400" dirty="0" smtClean="0"/>
              <a:t> </a:t>
            </a:r>
            <a:r>
              <a:rPr lang="ru-RU" sz="1400" b="1" dirty="0" err="1"/>
              <a:t>Тулаева</a:t>
            </a:r>
            <a:r>
              <a:rPr lang="ru-RU" sz="1400" b="1" dirty="0"/>
              <a:t> Л.А.– </a:t>
            </a:r>
            <a:r>
              <a:rPr lang="ru-RU" sz="1400" dirty="0" err="1"/>
              <a:t>к.х.н</a:t>
            </a:r>
            <a:r>
              <a:rPr lang="ru-RU" sz="1400" dirty="0"/>
              <a:t> (2006</a:t>
            </a:r>
            <a:r>
              <a:rPr lang="ru-RU" sz="1400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9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Стенд\Материалы для стенда кафедры\Кучин\IMG_1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8000" y="-4191000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462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b="1" dirty="0" smtClean="0"/>
              <a:t>Органическая химия и химия природных соединений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404664"/>
            <a:ext cx="648072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700" b="1" dirty="0"/>
              <a:t>«Синтез биологически активных веществ на основе возобновляемого растительного сырья</a:t>
            </a:r>
            <a:r>
              <a:rPr lang="ru-RU" sz="1700" b="1" dirty="0" smtClean="0"/>
              <a:t>»</a:t>
            </a:r>
          </a:p>
          <a:p>
            <a:pPr algn="ctr"/>
            <a:r>
              <a:rPr lang="ru-RU" sz="1400" b="1" dirty="0" smtClean="0"/>
              <a:t>Учебно-научный </a:t>
            </a:r>
            <a:r>
              <a:rPr lang="ru-RU" sz="1400" b="1" dirty="0"/>
              <a:t>центр «Физико-химическая биология</a:t>
            </a:r>
            <a:r>
              <a:rPr lang="ru-RU" sz="1400" b="1" dirty="0" smtClean="0"/>
              <a:t>» (1999 – 2010 г., рук. академик РАН Оводов Ю.С. и </a:t>
            </a:r>
            <a:r>
              <a:rPr lang="ru-RU" sz="1400" b="1" dirty="0" err="1" smtClean="0"/>
              <a:t>чл.корр</a:t>
            </a:r>
            <a:r>
              <a:rPr lang="ru-RU" sz="1400" b="1" dirty="0" smtClean="0"/>
              <a:t>. РАН Кучин А.В.)</a:t>
            </a:r>
          </a:p>
          <a:p>
            <a:pPr algn="ctr"/>
            <a:r>
              <a:rPr lang="ru-RU" sz="1400" b="1" dirty="0" smtClean="0"/>
              <a:t>Магистерские программы : органическая химия (2008 – 2012),</a:t>
            </a:r>
          </a:p>
          <a:p>
            <a:pPr algn="ctr"/>
            <a:r>
              <a:rPr lang="ru-RU" sz="1400" b="1" dirty="0" smtClean="0"/>
              <a:t>химия биологических систем (2013 – 2018)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1844824"/>
            <a:ext cx="265229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 </a:t>
            </a:r>
            <a:r>
              <a:rPr lang="ru-RU" sz="1300" dirty="0"/>
              <a:t>«Синтез и исследование  </a:t>
            </a:r>
            <a:r>
              <a:rPr lang="ru-RU" sz="1300" dirty="0" err="1"/>
              <a:t>хиральных</a:t>
            </a:r>
            <a:r>
              <a:rPr lang="ru-RU" sz="1300" dirty="0"/>
              <a:t> </a:t>
            </a:r>
            <a:r>
              <a:rPr lang="ru-RU" sz="1300" dirty="0" err="1"/>
              <a:t>циклопалладированных</a:t>
            </a:r>
            <a:r>
              <a:rPr lang="ru-RU" sz="1300" dirty="0"/>
              <a:t> комплексов</a:t>
            </a:r>
            <a:r>
              <a:rPr lang="ru-RU" sz="1300" dirty="0" smtClean="0"/>
              <a:t>»</a:t>
            </a:r>
          </a:p>
          <a:p>
            <a:pPr algn="ctr"/>
            <a:r>
              <a:rPr lang="ru-RU" sz="1300" dirty="0"/>
              <a:t>Казакова Е.И. – к.х.н. (1982)</a:t>
            </a:r>
          </a:p>
          <a:p>
            <a:pPr algn="ctr"/>
            <a:r>
              <a:rPr lang="ru-RU" sz="1300" dirty="0" err="1" smtClean="0"/>
              <a:t>Залевская</a:t>
            </a:r>
            <a:r>
              <a:rPr lang="ru-RU" sz="1300" dirty="0" smtClean="0"/>
              <a:t> О.А. – к.х.н.(1985)</a:t>
            </a:r>
          </a:p>
          <a:p>
            <a:pPr algn="ctr"/>
            <a:r>
              <a:rPr lang="ru-RU" sz="1300" dirty="0" smtClean="0"/>
              <a:t>Защитили диссертации:</a:t>
            </a:r>
          </a:p>
          <a:p>
            <a:pPr algn="ctr"/>
            <a:r>
              <a:rPr lang="ru-RU" sz="1300" dirty="0"/>
              <a:t>Воробьева Е.Г. </a:t>
            </a:r>
            <a:r>
              <a:rPr lang="ru-RU" sz="1300" dirty="0" smtClean="0"/>
              <a:t>– к.х.н. (2011)</a:t>
            </a:r>
          </a:p>
          <a:p>
            <a:pPr algn="ctr"/>
            <a:r>
              <a:rPr lang="ru-RU" sz="1300" dirty="0"/>
              <a:t>Гурьева Я.А. </a:t>
            </a:r>
            <a:r>
              <a:rPr lang="ru-RU" sz="1300" dirty="0" smtClean="0"/>
              <a:t>– к.х.н. (2012)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0032" y="1916832"/>
            <a:ext cx="388843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«Химическая модификация хлорофиллов </a:t>
            </a:r>
            <a:r>
              <a:rPr lang="ru-RU" sz="1300" dirty="0"/>
              <a:t>и их производных, а так же синтетических и полусинтетических аналогов природных </a:t>
            </a:r>
            <a:r>
              <a:rPr lang="ru-RU" sz="1300" dirty="0" err="1"/>
              <a:t>порфиринов</a:t>
            </a:r>
            <a:r>
              <a:rPr lang="ru-RU" sz="1300" dirty="0"/>
              <a:t>. Совершенствование методов получения </a:t>
            </a:r>
            <a:r>
              <a:rPr lang="ru-RU" sz="1300" dirty="0" err="1"/>
              <a:t>порфириновых</a:t>
            </a:r>
            <a:r>
              <a:rPr lang="ru-RU" sz="1300" dirty="0"/>
              <a:t> соединений из растительного </a:t>
            </a:r>
            <a:r>
              <a:rPr lang="ru-RU" sz="1300" dirty="0" smtClean="0"/>
              <a:t>сырья»</a:t>
            </a:r>
          </a:p>
          <a:p>
            <a:pPr algn="ctr"/>
            <a:r>
              <a:rPr lang="ru-RU" sz="1300" dirty="0" smtClean="0"/>
              <a:t>Белых Д.В. – </a:t>
            </a:r>
            <a:r>
              <a:rPr lang="ru-RU" sz="1300" dirty="0" err="1" smtClean="0"/>
              <a:t>д.х.н</a:t>
            </a:r>
            <a:r>
              <a:rPr lang="ru-RU" sz="1300" dirty="0" smtClean="0"/>
              <a:t> (2012)</a:t>
            </a:r>
          </a:p>
          <a:p>
            <a:pPr algn="ctr"/>
            <a:r>
              <a:rPr lang="ru-RU" sz="1300" dirty="0" err="1" smtClean="0"/>
              <a:t>Тулаева</a:t>
            </a:r>
            <a:r>
              <a:rPr lang="ru-RU" sz="1300" dirty="0" smtClean="0"/>
              <a:t> Л.А. – к.х.н. (2006)</a:t>
            </a:r>
          </a:p>
          <a:p>
            <a:pPr algn="ctr"/>
            <a:r>
              <a:rPr lang="ru-RU" sz="1300" dirty="0" smtClean="0"/>
              <a:t>Защитили диссертации:</a:t>
            </a:r>
          </a:p>
          <a:p>
            <a:pPr algn="ctr"/>
            <a:r>
              <a:rPr lang="ru-RU" sz="1300" dirty="0" err="1"/>
              <a:t>Мальшакова</a:t>
            </a:r>
            <a:r>
              <a:rPr lang="ru-RU" sz="1300" dirty="0"/>
              <a:t> М.В</a:t>
            </a:r>
            <a:r>
              <a:rPr lang="ru-RU" sz="1300" dirty="0" smtClean="0"/>
              <a:t>.(2006), </a:t>
            </a:r>
            <a:r>
              <a:rPr lang="ru-RU" sz="1300" dirty="0" err="1" smtClean="0"/>
              <a:t>Худяева</a:t>
            </a:r>
            <a:r>
              <a:rPr lang="ru-RU" sz="1300" dirty="0" smtClean="0"/>
              <a:t> И.С.(2010)</a:t>
            </a:r>
          </a:p>
          <a:p>
            <a:pPr algn="ctr"/>
            <a:r>
              <a:rPr lang="ru-RU" sz="1300" dirty="0" err="1" smtClean="0"/>
              <a:t>Старцева</a:t>
            </a:r>
            <a:r>
              <a:rPr lang="ru-RU" sz="1300" dirty="0" smtClean="0"/>
              <a:t> </a:t>
            </a:r>
            <a:r>
              <a:rPr lang="ru-RU" sz="1300" dirty="0"/>
              <a:t>О.М</a:t>
            </a:r>
            <a:r>
              <a:rPr lang="ru-RU" sz="1300" dirty="0" smtClean="0"/>
              <a:t>. (2015), </a:t>
            </a:r>
            <a:r>
              <a:rPr lang="ru-RU" sz="1300" dirty="0"/>
              <a:t>Рочева Т.К</a:t>
            </a:r>
            <a:r>
              <a:rPr lang="ru-RU" sz="1300" dirty="0" smtClean="0"/>
              <a:t>.(2015)</a:t>
            </a:r>
            <a:endParaRPr lang="ru-RU" sz="1300" dirty="0"/>
          </a:p>
        </p:txBody>
      </p:sp>
      <p:sp>
        <p:nvSpPr>
          <p:cNvPr id="7" name="TextBox 6"/>
          <p:cNvSpPr txBox="1"/>
          <p:nvPr/>
        </p:nvSpPr>
        <p:spPr>
          <a:xfrm>
            <a:off x="-36512" y="2564904"/>
            <a:ext cx="2448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</a:t>
            </a:r>
            <a:r>
              <a:rPr lang="ru-RU" sz="1300" b="1" dirty="0" smtClean="0"/>
              <a:t>Кучин Александр Васильевич </a:t>
            </a:r>
            <a:r>
              <a:rPr lang="ru-RU" sz="1300" dirty="0" smtClean="0"/>
              <a:t>– д.х.н., профессор</a:t>
            </a:r>
            <a:r>
              <a:rPr lang="ru-RU" sz="1300" smtClean="0"/>
              <a:t>, академик РАН</a:t>
            </a:r>
            <a:r>
              <a:rPr lang="ru-RU" sz="1300" dirty="0" smtClean="0"/>
              <a:t>,</a:t>
            </a:r>
            <a:r>
              <a:rPr lang="ru-RU" sz="1300" dirty="0"/>
              <a:t> директор Института </a:t>
            </a:r>
            <a:r>
              <a:rPr lang="ru-RU" sz="1300" dirty="0" smtClean="0"/>
              <a:t>химии, зав. кафедрой 2002 – 2010 г.</a:t>
            </a:r>
            <a:endParaRPr lang="ru-RU" sz="1300" dirty="0"/>
          </a:p>
        </p:txBody>
      </p:sp>
      <p:pic>
        <p:nvPicPr>
          <p:cNvPr id="1033" name="Picture 9" descr="C:\Documents and Settings\V_V_S\Рабочий стол\Тулаев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r="32954" b="9821"/>
          <a:stretch/>
        </p:blipFill>
        <p:spPr bwMode="auto">
          <a:xfrm>
            <a:off x="4780706" y="4293096"/>
            <a:ext cx="2023542" cy="22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тенд\IMG_15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17032"/>
            <a:ext cx="2499829" cy="187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тенд\IMG_61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87" y="4221088"/>
            <a:ext cx="2599109" cy="194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08973" y="6165304"/>
            <a:ext cx="21602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Белых Д.В. с учениками</a:t>
            </a:r>
            <a:endParaRPr lang="ru-RU" sz="1300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6" y="6527522"/>
            <a:ext cx="132614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err="1" smtClean="0"/>
              <a:t>Тулаева</a:t>
            </a:r>
            <a:r>
              <a:rPr lang="ru-RU" sz="1300" dirty="0" smtClean="0"/>
              <a:t> Л.А.</a:t>
            </a:r>
            <a:endParaRPr lang="ru-RU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2583545" y="5589240"/>
            <a:ext cx="2060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err="1" smtClean="0"/>
              <a:t>Залевская</a:t>
            </a:r>
            <a:r>
              <a:rPr lang="ru-RU" sz="1300" dirty="0" smtClean="0"/>
              <a:t> О.А. и ее ученица Воробьева Е.Г.</a:t>
            </a:r>
            <a:endParaRPr lang="ru-RU" sz="1300" dirty="0"/>
          </a:p>
        </p:txBody>
      </p:sp>
      <p:pic>
        <p:nvPicPr>
          <p:cNvPr id="8" name="Picture 2" descr="C:\Documents and Settings\V_V_S\Рабочий стол\IMG_1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2912"/>
            <a:ext cx="2251440" cy="21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Стенд\попов11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6" t="48631" r="39044" b="808"/>
          <a:stretch/>
        </p:blipFill>
        <p:spPr bwMode="auto">
          <a:xfrm>
            <a:off x="341416" y="3717032"/>
            <a:ext cx="1782312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7504" y="6093296"/>
            <a:ext cx="396044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/>
              <a:t>Оводов Юрий Семенович </a:t>
            </a:r>
            <a:r>
              <a:rPr lang="ru-RU" sz="1300" dirty="0" smtClean="0"/>
              <a:t>(1937 – 2014) – д.х.н., академик РАН, директор Института физиологии, рук. НОЦ «Физико-химическая биология»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44419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Стенд\Доктора наук _на печать\Груздев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855" y="3076574"/>
            <a:ext cx="2362153" cy="3227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Стенд\Доктора наук _на печать\Белых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r="11283"/>
          <a:stretch/>
        </p:blipFill>
        <p:spPr bwMode="auto">
          <a:xfrm>
            <a:off x="199674" y="3169369"/>
            <a:ext cx="2788150" cy="308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защиты 2018\2018_06_28\IMG_60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8" t="8305" r="9393" b="9596"/>
          <a:stretch/>
        </p:blipFill>
        <p:spPr bwMode="auto">
          <a:xfrm>
            <a:off x="6462426" y="2891615"/>
            <a:ext cx="2333625" cy="3643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7987" y="188640"/>
            <a:ext cx="870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Научно-образовательный центр и магистерская программа </a:t>
            </a:r>
          </a:p>
          <a:p>
            <a:pPr algn="ctr"/>
            <a:r>
              <a:rPr lang="ru-RU" b="1" dirty="0" smtClean="0"/>
              <a:t>«Химия природных и синтетических объектов» ( с 2018 г)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07504" y="1221099"/>
            <a:ext cx="28803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Лаборатория химии </a:t>
            </a:r>
            <a:r>
              <a:rPr lang="ru-RU" sz="1400" b="1" dirty="0"/>
              <a:t>природных макрогетероциклических соединений</a:t>
            </a:r>
            <a:endParaRPr lang="ru-RU" sz="1400" dirty="0"/>
          </a:p>
          <a:p>
            <a:pPr algn="ctr"/>
            <a:r>
              <a:rPr lang="ru-RU" sz="1400" b="1" dirty="0"/>
              <a:t> и их синтетических </a:t>
            </a:r>
            <a:r>
              <a:rPr lang="ru-RU" sz="1400" b="1" dirty="0" smtClean="0"/>
              <a:t>аналогов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Научный руководитель – д.х.н. Белых Д.В.</a:t>
            </a:r>
            <a:endParaRPr lang="ru-RU" sz="1400" dirty="0"/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339148" y="1387044"/>
            <a:ext cx="24870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Лаборатория неорганического </a:t>
            </a:r>
            <a:r>
              <a:rPr lang="ru-RU" sz="1400" b="1" dirty="0"/>
              <a:t>материаловедения </a:t>
            </a:r>
            <a:r>
              <a:rPr lang="ru-RU" sz="1400" b="1" dirty="0" smtClean="0"/>
              <a:t> </a:t>
            </a:r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Научный руководитель – к.х.н. Жук Н.А.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404775" y="1609772"/>
            <a:ext cx="25172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/>
              <a:t>Экоаналитическая</a:t>
            </a:r>
            <a:r>
              <a:rPr lang="ru-RU" sz="1400" b="1" dirty="0"/>
              <a:t> лаборатория </a:t>
            </a:r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ru-RU" sz="1400" b="1" dirty="0" smtClean="0"/>
              <a:t>Научный руководитель - д.х.н. Груздев И.В.</a:t>
            </a: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393124" y="834971"/>
            <a:ext cx="454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Учебно-научные лаборатории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6688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47" y="53413"/>
            <a:ext cx="87129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Премия Правительства РК в области образования за 2013 г.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Жук Н.А., Ванчикова Е.В., </a:t>
            </a:r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</a:rPr>
              <a:t>Кондратенок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  Б.М.</a:t>
            </a:r>
          </a:p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«Учебные пособия по аналитической химии для студентов высших учебных заведений, обучающихся по направлениям подготовки «Химия»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PopovaEV\Desktop\обложки\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48" b="-3248"/>
          <a:stretch/>
        </p:blipFill>
        <p:spPr bwMode="auto">
          <a:xfrm>
            <a:off x="3348591" y="1869516"/>
            <a:ext cx="2520280" cy="3657826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opovaEV\Desktop\обложки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15" y="4479055"/>
            <a:ext cx="1461936" cy="2003673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opovaEV\Desktop\обложки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177">
            <a:off x="7203640" y="4223523"/>
            <a:ext cx="1387784" cy="1950479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opovaEV\Desktop\обложки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1732">
            <a:off x="3953902" y="4539237"/>
            <a:ext cx="1330747" cy="1976210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opovaEV\Desktop\обложки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0364">
            <a:off x="7223481" y="1811295"/>
            <a:ext cx="1440000" cy="2026364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PopovaEV\Desktop\обложки\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2054">
            <a:off x="5950043" y="2047189"/>
            <a:ext cx="1440000" cy="2075255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Ванчикова ЕВ\IMG_24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8" y="4869160"/>
            <a:ext cx="2664192" cy="199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Выпускники _химики_сентябрь 2018\Кондратенок-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2664000" cy="177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:\Стенд\IMG_60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53742"/>
            <a:ext cx="2592288" cy="194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808" y="1196752"/>
            <a:ext cx="590567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рекомендованы  УМО в качестве учебных пособий для студентов ВУЗов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едалька\01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05" r="45635"/>
          <a:stretch/>
        </p:blipFill>
        <p:spPr bwMode="auto">
          <a:xfrm>
            <a:off x="225803" y="139382"/>
            <a:ext cx="2883596" cy="379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Медалька\Рисунок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70" y="1599595"/>
            <a:ext cx="3637734" cy="514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Медалька\Рисунок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03" y="3717032"/>
            <a:ext cx="428354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1" y="332656"/>
            <a:ext cx="4243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Медаль Минобразования РФ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за лучшую научную студенческую работу (2003 г.)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1" name="Picture 3" descr="E:\Медалька\DSC_014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3" t="2679" r="24125" b="2958"/>
          <a:stretch/>
        </p:blipFill>
        <p:spPr bwMode="auto">
          <a:xfrm>
            <a:off x="7452320" y="139382"/>
            <a:ext cx="1512168" cy="199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295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247" y="53413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Студенты и магистры – лауреаты премии Правительства РК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 области научных исследований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33528" y="4221088"/>
            <a:ext cx="23316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Карлова Лариса Олеговна </a:t>
            </a:r>
            <a:r>
              <a:rPr lang="ru-RU" sz="1200" dirty="0" smtClean="0"/>
              <a:t>– </a:t>
            </a:r>
          </a:p>
          <a:p>
            <a:pPr algn="ctr"/>
            <a:r>
              <a:rPr lang="ru-RU" sz="1200" dirty="0" smtClean="0"/>
              <a:t>за </a:t>
            </a:r>
            <a:r>
              <a:rPr lang="ru-RU" sz="1200" dirty="0"/>
              <a:t>научную работу </a:t>
            </a:r>
            <a:r>
              <a:rPr lang="ru-RU" sz="1200" dirty="0" smtClean="0"/>
              <a:t> </a:t>
            </a:r>
            <a:r>
              <a:rPr lang="ru-RU" sz="1200" i="1" dirty="0" smtClean="0"/>
              <a:t>"</a:t>
            </a:r>
            <a:r>
              <a:rPr lang="ru-RU" sz="1200" i="1" dirty="0"/>
              <a:t>Синтез и исследование физико-химических свойств фаз </a:t>
            </a:r>
            <a:r>
              <a:rPr lang="ru-RU" sz="1200" i="1" dirty="0" err="1"/>
              <a:t>Аурвиллиуса</a:t>
            </a:r>
            <a:r>
              <a:rPr lang="ru-RU" sz="1200" i="1" dirty="0" smtClean="0"/>
              <a:t>",  </a:t>
            </a:r>
            <a:r>
              <a:rPr lang="ru-RU" sz="1200" dirty="0" smtClean="0"/>
              <a:t>2020 г.</a:t>
            </a:r>
          </a:p>
          <a:p>
            <a:pPr algn="ctr"/>
            <a:r>
              <a:rPr lang="ru-RU" sz="1200" dirty="0" smtClean="0"/>
              <a:t>(научный руководитель  к.х.н. Жук Н.А.)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761299"/>
            <a:ext cx="26997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Ильченко </a:t>
            </a:r>
            <a:r>
              <a:rPr lang="ru-RU" sz="1400" b="1" dirty="0" smtClean="0"/>
              <a:t>Никита Олегович </a:t>
            </a:r>
            <a:r>
              <a:rPr lang="ru-RU" sz="1200" dirty="0" smtClean="0"/>
              <a:t>–</a:t>
            </a:r>
          </a:p>
          <a:p>
            <a:pPr algn="ctr"/>
            <a:r>
              <a:rPr lang="ru-RU" sz="1200" dirty="0" smtClean="0"/>
              <a:t> за </a:t>
            </a:r>
            <a:r>
              <a:rPr lang="ru-RU" sz="1200" dirty="0"/>
              <a:t>научную работу </a:t>
            </a:r>
            <a:r>
              <a:rPr lang="ru-RU" sz="1200" dirty="0" smtClean="0"/>
              <a:t> </a:t>
            </a:r>
            <a:r>
              <a:rPr lang="ru-RU" sz="1200" i="1" dirty="0" smtClean="0"/>
              <a:t>«Асимметрический </a:t>
            </a:r>
            <a:r>
              <a:rPr lang="ru-RU" sz="1200" i="1" dirty="0"/>
              <a:t>синтез полифункциональных </a:t>
            </a:r>
            <a:r>
              <a:rPr lang="ru-RU" sz="1200" i="1" dirty="0" err="1"/>
              <a:t>монотерпеноидов</a:t>
            </a:r>
            <a:r>
              <a:rPr lang="ru-RU" sz="1200" i="1" dirty="0"/>
              <a:t> с антимикробной активностью на основе компонентов растительного </a:t>
            </a:r>
            <a:r>
              <a:rPr lang="ru-RU" sz="1200" i="1" dirty="0" smtClean="0"/>
              <a:t>сырья»</a:t>
            </a:r>
            <a:r>
              <a:rPr lang="ru-RU" sz="1200" dirty="0" smtClean="0"/>
              <a:t> ,    2018 г.</a:t>
            </a:r>
          </a:p>
          <a:p>
            <a:pPr algn="ctr"/>
            <a:r>
              <a:rPr lang="ru-RU" sz="1200" dirty="0" smtClean="0"/>
              <a:t>(научный руководитель </a:t>
            </a:r>
          </a:p>
          <a:p>
            <a:pPr algn="ctr"/>
            <a:r>
              <a:rPr lang="ru-RU" sz="1200" dirty="0" smtClean="0"/>
              <a:t> к.х.н.  Судариков Д.В.)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059832" y="1124744"/>
            <a:ext cx="28803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Легкий Филипп Васильевич </a:t>
            </a:r>
            <a:r>
              <a:rPr lang="ru-RU" sz="1200" dirty="0" smtClean="0"/>
              <a:t>–</a:t>
            </a:r>
          </a:p>
          <a:p>
            <a:pPr algn="ctr"/>
            <a:r>
              <a:rPr lang="ru-RU" sz="1200" dirty="0" smtClean="0"/>
              <a:t> за </a:t>
            </a:r>
            <a:r>
              <a:rPr lang="ru-RU" sz="1200" dirty="0"/>
              <a:t>научную работу </a:t>
            </a:r>
            <a:r>
              <a:rPr lang="ru-RU" sz="1200" dirty="0" smtClean="0"/>
              <a:t> </a:t>
            </a:r>
            <a:r>
              <a:rPr lang="ru-RU" sz="1200" i="1" dirty="0" smtClean="0"/>
              <a:t>«</a:t>
            </a:r>
            <a:r>
              <a:rPr lang="ru-RU" sz="1200" i="1" dirty="0" err="1"/>
              <a:t>Наноразмерные</a:t>
            </a:r>
            <a:r>
              <a:rPr lang="ru-RU" sz="1200" i="1" dirty="0"/>
              <a:t> производные целлюлозы из растительного сырья Республики Коми: синтез, свойства, применение</a:t>
            </a:r>
            <a:r>
              <a:rPr lang="ru-RU" sz="1200" i="1" dirty="0" smtClean="0"/>
              <a:t>»</a:t>
            </a:r>
            <a:r>
              <a:rPr lang="ru-RU" sz="1200" dirty="0" smtClean="0"/>
              <a:t> , 2019 г</a:t>
            </a:r>
          </a:p>
          <a:p>
            <a:pPr algn="ctr"/>
            <a:r>
              <a:rPr lang="ru-RU" sz="1200" dirty="0" smtClean="0"/>
              <a:t>(научный руководитель</a:t>
            </a:r>
          </a:p>
          <a:p>
            <a:pPr algn="ctr"/>
            <a:r>
              <a:rPr lang="ru-RU" sz="1200" dirty="0" smtClean="0"/>
              <a:t> к.х.н. Ситников П.А.)</a:t>
            </a:r>
            <a:endParaRPr lang="ru-RU" sz="1200" dirty="0"/>
          </a:p>
        </p:txBody>
      </p:sp>
      <p:pic>
        <p:nvPicPr>
          <p:cNvPr id="1026" name="Picture 2" descr="E:\Кафедра химии_преподаватели и выпускники 2018\Легкий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7"/>
          <a:stretch/>
        </p:blipFill>
        <p:spPr bwMode="auto">
          <a:xfrm>
            <a:off x="5996043" y="764704"/>
            <a:ext cx="2969172" cy="240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тенд\IMG_60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2" t="-4692" r="33774" b="-1257"/>
          <a:stretch/>
        </p:blipFill>
        <p:spPr bwMode="auto">
          <a:xfrm>
            <a:off x="173124" y="2676937"/>
            <a:ext cx="2353544" cy="3920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Documents and Settings\V_V_S\Рабочий стол\VSH0413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r="13805"/>
          <a:stretch/>
        </p:blipFill>
        <p:spPr bwMode="auto">
          <a:xfrm>
            <a:off x="2970465" y="3284984"/>
            <a:ext cx="3628417" cy="345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970465" y="980728"/>
            <a:ext cx="0" cy="18722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970465" y="2852936"/>
            <a:ext cx="24656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876256" y="3789040"/>
            <a:ext cx="19442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248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&amp;Acy;&amp;scy;&amp;pcy;&amp;icy;&amp;rcy;&amp;acy;&amp;ncy;&amp;tcy; &amp;vcy; &amp;mcy;&amp;ycy;&amp;scy;&amp;lcy;&amp;yacy;&amp;khcy; &amp;dcy;&amp;iecy;&amp;rcy;&amp;zhcy;&amp;acy; &amp;kcy;&amp;ncy;&amp;icy;&amp;gcy;&amp;ucy;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2536" y="2555748"/>
            <a:ext cx="2857500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19672" y="476672"/>
            <a:ext cx="752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93377"/>
              </p:ext>
            </p:extLst>
          </p:nvPr>
        </p:nvGraphicFramePr>
        <p:xfrm>
          <a:off x="2411760" y="140549"/>
          <a:ext cx="6480720" cy="6528804"/>
        </p:xfrm>
        <a:graphic>
          <a:graphicData uri="http://schemas.openxmlformats.org/drawingml/2006/table">
            <a:tbl>
              <a:tblPr/>
              <a:tblGrid>
                <a:gridCol w="1461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35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759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Год выпуска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выпускников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Имеют ученую степень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1977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1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 -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Пийр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И.В.) + 4(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–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кбн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- 1)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1978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(кхн)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1979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1(дхн – Кочева Л.С.)  + 1 (кхн) 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2 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дбн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Володин В.В.;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дхн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Рябков Ю.И.)  + 1 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) 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 (дхн – Рубцова С.А.) +1(кс-хн)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 (кхн)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1984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1985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 (кхн)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1986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 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кбн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1987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1988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 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кин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-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1;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кг-мн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 - 1)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1989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1 (к.б.н.)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1990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 (дхн – Чукичева И.Ю.)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дбн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Шамрикова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Е.В.) +  1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1; кг-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мн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– 1;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к.и.н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.- 1)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71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1994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 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дхн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Головченко В.В.) +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– 1;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ктн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– 1;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кг-мн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- 1)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1995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 (дг-мн – Бушнев Д.А.)  + 2 (кхн) 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1996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дхн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Белых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Д.В.,  Попова Е.И., Груздев И.В.)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+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1997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дбн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Лодыгин Е.Д.) + 4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кбн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– 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1998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 (кхн)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1999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дг-мн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Мартиросян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О.В.) + 5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4;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кг-мн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дг-мн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–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Бурдельная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Н.С.) +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2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кбн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 (кхн – 2; кбн - 1)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6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дбн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 Дымов А.А.,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Кривошапкин П.В.) + 3 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7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2004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– 2;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к.геогр.н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. - 1)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8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2005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3 (кхн – 2, кбн – 1)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9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2006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1(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дхн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Кривошапкина Е.Ф.) + 1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0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2007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28 + 2 (бакалавр)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1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2008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– 3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кбн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1)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2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2009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29 + 6 (бакалавр)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5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кхн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3;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ктн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–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3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17 + 3 (бакалавр)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2 (к.х.н.)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4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25 + 6 (магистр)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6 (к.х.н. -.3, </a:t>
                      </a:r>
                      <a:r>
                        <a:rPr lang="ru-RU" sz="1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к.г-м.н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. -2, к.б.н. - 1)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5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2012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 + 3 (магистр)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(к.х.н.)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6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2013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17 + 8 (магистр)</a:t>
                      </a: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 (к.х.н.)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7"/>
                  </a:ext>
                </a:extLst>
              </a:tr>
              <a:tr h="167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2014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17 +  9 (бакалавр)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3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496" y="188640"/>
            <a:ext cx="235344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Выпускники – химики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СГУ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им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Питирима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Сорокина</a:t>
            </a:r>
          </a:p>
          <a:p>
            <a:pPr algn="ctr"/>
            <a:endParaRPr lang="ru-RU" sz="1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Первый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набор студентов –</a:t>
            </a:r>
          </a:p>
          <a:p>
            <a:pPr algn="ctr"/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</a:rPr>
              <a:t>1972 год</a:t>
            </a:r>
          </a:p>
          <a:p>
            <a:pPr algn="ctr"/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9672" y="476672"/>
            <a:ext cx="752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462033"/>
              </p:ext>
            </p:extLst>
          </p:nvPr>
        </p:nvGraphicFramePr>
        <p:xfrm>
          <a:off x="2411760" y="399747"/>
          <a:ext cx="6480720" cy="4224603"/>
        </p:xfrm>
        <a:graphic>
          <a:graphicData uri="http://schemas.openxmlformats.org/drawingml/2006/table">
            <a:tbl>
              <a:tblPr/>
              <a:tblGrid>
                <a:gridCol w="146118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35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2759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75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Год выпуска</a:t>
                      </a: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Количество выпускников</a:t>
                      </a: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Times New Roman"/>
                          <a:cs typeface="Times New Roman"/>
                        </a:rPr>
                        <a:t>Имеют ученую степень</a:t>
                      </a: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5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2015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17 (бакалавр)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+ 10 (магистр)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5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16 (бакалавр)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+ 11 (магистр)</a:t>
                      </a: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5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2017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19 (бакалавр)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+ 6 (магистр)</a:t>
                      </a: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 (к.т.н.) + 1 (к.х.н.)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53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2018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16 (бакалавр)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+ 9 (магистр)</a:t>
                      </a: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2019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13 (бакалавр)</a:t>
                      </a:r>
                      <a:r>
                        <a:rPr lang="ru-RU" sz="1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+ 7 (магистр)</a:t>
                      </a: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2020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8 (бакалавр) + 12 (магистр)</a:t>
                      </a: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2021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8 (бакалавр) + 5(магистр)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(998 выпускников)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2022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16 (бакалавр) + 4(магистр)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(1014 выпускников)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73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13 (бакалавр) </a:t>
                      </a:r>
                      <a:r>
                        <a:rPr lang="ru-RU" sz="1000" dirty="0" smtClean="0">
                          <a:effectLst/>
                          <a:latin typeface="Times New Roman"/>
                          <a:ea typeface="Times New Roman"/>
                        </a:rPr>
                        <a:t>+ 6 </a:t>
                      </a: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</a:rPr>
                        <a:t>(магистр)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279698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Итого  1027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(специалисты – 881 +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бакалавры – 146)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магистры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– 87 </a:t>
                      </a:r>
                      <a:endParaRPr lang="ru-RU" sz="14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Кандидаты наук: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85 –  8,28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% (химических наук – 60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; биологических наук – 11; геолого-минералогических наук – 6;  сельскохозяйственных наук – 1; технических наук – 4; исторических наук -2; географических наук - 1).   </a:t>
                      </a:r>
                    </a:p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Доктора наук :  18 – 1,75</a:t>
                      </a:r>
                      <a:r>
                        <a:rPr lang="ru-RU" sz="14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% (химических наук  – 11; биологических наук – 4;  геолого-минералогических наук – 3)</a:t>
                      </a:r>
                      <a:endParaRPr lang="ru-RU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2657" marR="3265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8704" y="476672"/>
            <a:ext cx="22312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Выпускники – химики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СГУ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им. Питирима Сорокина</a:t>
            </a:r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2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F:\Стенд\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420888"/>
            <a:ext cx="2217854" cy="2542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Выпускники химического отделения – доктора наук</a:t>
            </a:r>
          </a:p>
        </p:txBody>
      </p:sp>
      <p:pic>
        <p:nvPicPr>
          <p:cNvPr id="59394" name="Picture 2" descr="F:\Стенд\Доктора наук\Чукичева_Рябков_Пийр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25684" y="3607053"/>
            <a:ext cx="3301571" cy="2179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5" name="Picture 3" descr="F:\Стенд\Доктора наук\Белых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10348" y="620688"/>
            <a:ext cx="239947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7" name="Picture 5" descr="F:\Стенд\Доктора наук\Володин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620688"/>
            <a:ext cx="239947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9" name="Picture 7" descr="F:\Стенд\Доктора наук\Кочева Л С 10-10 (1)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20072" y="620688"/>
            <a:ext cx="1272503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400" name="Picture 8" descr="F:\Стенд\Доктора наук\Рубцова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27784" y="620688"/>
            <a:ext cx="239947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6986091" y="5760257"/>
            <a:ext cx="21237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Бушнев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Д.А.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выпускник 1995 г , д.г.-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м.н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., зав. лабораторией  органической геохимии ИГ Коми НЦ 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УрО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РАН,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775098"/>
            <a:ext cx="194421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Слева направо:  </a:t>
            </a:r>
          </a:p>
          <a:p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гл.н.с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ИХ, </a:t>
            </a:r>
            <a:r>
              <a:rPr lang="ru-RU" sz="1300" smtClean="0">
                <a:latin typeface="Times New Roman" pitchFamily="18" charset="0"/>
                <a:cs typeface="Times New Roman" pitchFamily="18" charset="0"/>
              </a:rPr>
              <a:t>д.х.н</a:t>
            </a:r>
            <a:r>
              <a:rPr lang="ru-RU" sz="1300">
                <a:latin typeface="Times New Roman" pitchFamily="18" charset="0"/>
                <a:cs typeface="Times New Roman" pitchFamily="18" charset="0"/>
              </a:rPr>
              <a:t>., профессор РАН</a:t>
            </a:r>
          </a:p>
          <a:p>
            <a:r>
              <a:rPr lang="ru-RU" sz="13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Чукичева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Налимова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) И.Ю. 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- выпускница</a:t>
            </a:r>
          </a:p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1990 г ,</a:t>
            </a:r>
          </a:p>
          <a:p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гл.н.с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ИХ, 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д.х.н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., </a:t>
            </a:r>
          </a:p>
          <a:p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Пийр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И.В.,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выпускница 1977 г , декан химико-биологического факультета 1999-2010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564904"/>
            <a:ext cx="262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Володин В.В.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– выпускник 1980 г,  к.х.н. и  д.б.н.,  профессор, зав. лабораторией биохимии и биотехнологии ИБ, и.о. директора ФИЦ Коми НЦ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РАН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7784" y="2525995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Рубцова (Иванова)  С.А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– выпускница 1981 г,  д.х.н., зав. лабораторией химии окислительных процессов , директор ИХ Коми НЦ 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РАН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947" y="2525995"/>
            <a:ext cx="201622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д.х.н.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Белых Д.В.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выпускник  1996 г, 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с.н.с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ИХ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6618" y="5893323"/>
            <a:ext cx="16880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д.х.н.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Головченко (Капитонова) В.В.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выпускница 1994 г ,</a:t>
            </a:r>
          </a:p>
          <a:p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гл.н.с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 ИФ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7255" y="2485345"/>
            <a:ext cx="1776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Кочева (Маркова) Л.С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– выпускница 1979 г , д.х.н., зав. кафедрой химии 2010 – 2012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зав. лабораторией  ИГ(до 2020 г),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в.н.с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ИГ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20" y="6021867"/>
            <a:ext cx="475252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д.х.н.,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Рябков Ю.И.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выпускник 1980 г , зав. лабораторией керамического материаловедения, зам. директора ИХ Коми НЦ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РАН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3" descr="F:\Стенд\Доктора наук _на печать\Бушнев ДА 1 1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r="14322"/>
          <a:stretch/>
        </p:blipFill>
        <p:spPr bwMode="auto">
          <a:xfrm>
            <a:off x="7308304" y="3248934"/>
            <a:ext cx="1595448" cy="246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Стенд\Доктора наук _на печать\Головченко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6334"/>
          <a:stretch/>
        </p:blipFill>
        <p:spPr bwMode="auto">
          <a:xfrm>
            <a:off x="5220072" y="3781120"/>
            <a:ext cx="1770577" cy="2096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Кафедра химии_преподаватели и выпускники 2018\Image0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t="1959" r="9588" b="4290"/>
          <a:stretch/>
        </p:blipFill>
        <p:spPr bwMode="auto">
          <a:xfrm>
            <a:off x="152615" y="470903"/>
            <a:ext cx="4932040" cy="3822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644008" y="44624"/>
            <a:ext cx="4508252" cy="5904656"/>
            <a:chOff x="4499992" y="260648"/>
            <a:chExt cx="4868292" cy="5904656"/>
          </a:xfrm>
        </p:grpSpPr>
        <p:pic>
          <p:nvPicPr>
            <p:cNvPr id="3077" name="Picture 5" descr="C:\Users\PopovaEV\Desktop\1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60648"/>
              <a:ext cx="4868292" cy="5904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Рисунок 7" descr="image1"/>
            <p:cNvPicPr/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6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r="20279" b="81934"/>
            <a:stretch>
              <a:fillRect/>
            </a:stretch>
          </p:blipFill>
          <p:spPr bwMode="auto">
            <a:xfrm rot="355792">
              <a:off x="5180716" y="1325102"/>
              <a:ext cx="3938910" cy="1161850"/>
            </a:xfrm>
            <a:prstGeom prst="rect">
              <a:avLst/>
            </a:prstGeom>
            <a:noFill/>
          </p:spPr>
        </p:pic>
        <p:pic>
          <p:nvPicPr>
            <p:cNvPr id="11" name="Рисунок 10" descr="image1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18999" r="59785" b="72724"/>
            <a:stretch/>
          </p:blipFill>
          <p:spPr bwMode="auto">
            <a:xfrm rot="388363">
              <a:off x="5074178" y="2197530"/>
              <a:ext cx="1878814" cy="406787"/>
            </a:xfrm>
            <a:prstGeom prst="rect">
              <a:avLst/>
            </a:prstGeom>
            <a:noFill/>
          </p:spPr>
        </p:pic>
        <p:pic>
          <p:nvPicPr>
            <p:cNvPr id="3078" name="Picture 6" descr="image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0" contrast="8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91" b="29874"/>
            <a:stretch>
              <a:fillRect/>
            </a:stretch>
          </p:blipFill>
          <p:spPr bwMode="auto">
            <a:xfrm rot="470543">
              <a:off x="4743500" y="2907500"/>
              <a:ext cx="4145105" cy="1759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 descr="image1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14872" t="81496" r="9835" b="6150"/>
            <a:stretch/>
          </p:blipFill>
          <p:spPr bwMode="auto">
            <a:xfrm rot="451112">
              <a:off x="4667441" y="4785951"/>
              <a:ext cx="3831677" cy="627312"/>
            </a:xfrm>
            <a:prstGeom prst="rect">
              <a:avLst/>
            </a:prstGeom>
            <a:noFill/>
          </p:spPr>
        </p:pic>
        <p:pic>
          <p:nvPicPr>
            <p:cNvPr id="14" name="Рисунок 13" descr="image1"/>
            <p:cNvPicPr/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4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62766" t="18999" b="73191"/>
            <a:stretch/>
          </p:blipFill>
          <p:spPr bwMode="auto">
            <a:xfrm rot="377884">
              <a:off x="7250956" y="2404395"/>
              <a:ext cx="1723619" cy="362084"/>
            </a:xfrm>
            <a:prstGeom prst="rect">
              <a:avLst/>
            </a:prstGeom>
            <a:noFill/>
          </p:spPr>
        </p:pic>
      </p:grpSp>
      <p:sp>
        <p:nvSpPr>
          <p:cNvPr id="7" name="Прямоугольник 6"/>
          <p:cNvSpPr/>
          <p:nvPr/>
        </p:nvSpPr>
        <p:spPr>
          <a:xfrm>
            <a:off x="191551" y="4489430"/>
            <a:ext cx="4691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prstClr val="black"/>
                </a:solidFill>
              </a:rPr>
              <a:t>Открытие здания химико-биологического факультета </a:t>
            </a:r>
            <a:endParaRPr lang="ru-RU" i="1" dirty="0" smtClean="0">
              <a:solidFill>
                <a:prstClr val="black"/>
              </a:solidFill>
            </a:endParaRPr>
          </a:p>
          <a:p>
            <a:pPr algn="ctr"/>
            <a:r>
              <a:rPr lang="ru-RU" i="1" dirty="0" smtClean="0">
                <a:solidFill>
                  <a:prstClr val="black"/>
                </a:solidFill>
              </a:rPr>
              <a:t>30 </a:t>
            </a:r>
            <a:r>
              <a:rPr lang="ru-RU" i="1" dirty="0">
                <a:solidFill>
                  <a:prstClr val="black"/>
                </a:solidFill>
              </a:rPr>
              <a:t>декабря 1986 года 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0383" y="5580578"/>
            <a:ext cx="661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/>
              <a:t>(председатель Совета министров РК </a:t>
            </a:r>
            <a:r>
              <a:rPr lang="ru-RU" sz="1600" dirty="0" err="1" smtClean="0"/>
              <a:t>Худяев</a:t>
            </a:r>
            <a:r>
              <a:rPr lang="ru-RU" sz="1600" dirty="0" smtClean="0"/>
              <a:t> В.Н., проректоры Грищенко А.Е. и Тимофеев В.М., декан факультета Лукша В.Г., ректор Витязева В.А., секретарь комсомольской организации Киселева С., проректор, зав. кафедрой химии </a:t>
            </a:r>
            <a:r>
              <a:rPr lang="ru-RU" sz="1600" dirty="0" err="1" smtClean="0"/>
              <a:t>Брач</a:t>
            </a:r>
            <a:r>
              <a:rPr lang="ru-RU" sz="1600" dirty="0" smtClean="0"/>
              <a:t> Б.Я.)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9094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053" y="1170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Выпускники химического отделения – доктора наук</a:t>
            </a:r>
          </a:p>
        </p:txBody>
      </p:sp>
      <p:pic>
        <p:nvPicPr>
          <p:cNvPr id="1027" name="Picture 3" descr="F:\Стенд\Институт биологии\шамрикова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88550" y="833371"/>
            <a:ext cx="2664296" cy="1998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5516" y="3002432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Мартиросян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(Ковалева) О.В.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1999 г)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с.н.с.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лаборатории структурной и морфологической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кристаллографии ИГ (до 2015 г.)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5559" y="299695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Шамрикова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(Патрушева) Е.В.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1992 г)  –  д.б.н., с.н.с., зав. лабораторией генезиса, географии и экологии почв ИБ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1902" y="2780928"/>
            <a:ext cx="29445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Попова Е.И.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 1996 г) – д.х.н., начальник лаборатории во Всероссийском научно-исследовательском институте автоматики им.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Н.Л.Духова</a:t>
            </a:r>
            <a:endParaRPr lang="ru-RU" sz="1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01798"/>
            <a:ext cx="2592288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496" y="6187125"/>
            <a:ext cx="319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Лодыгин Е.Д.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1997 г) –  д.б.н., с.н.с. лаборатории химии почв ИБ</a:t>
            </a:r>
            <a:endParaRPr lang="ru-RU" sz="1400" dirty="0"/>
          </a:p>
        </p:txBody>
      </p:sp>
      <p:pic>
        <p:nvPicPr>
          <p:cNvPr id="3" name="Picture 2" descr="E:\Выпускники _химики_февраль 2017\Груздев-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3" t="14649" r="3935" b="-5283"/>
          <a:stretch/>
        </p:blipFill>
        <p:spPr bwMode="auto">
          <a:xfrm>
            <a:off x="3146499" y="4041900"/>
            <a:ext cx="2851002" cy="214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5856" y="6159190"/>
            <a:ext cx="2991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ctr"/>
            <a:r>
              <a:rPr lang="ru-RU" dirty="0"/>
              <a:t>Груздев И.В. </a:t>
            </a:r>
            <a:r>
              <a:rPr lang="ru-RU" b="0" dirty="0" smtClean="0"/>
              <a:t>(выпуск 1996 г) – </a:t>
            </a:r>
          </a:p>
          <a:p>
            <a:pPr algn="ctr"/>
            <a:r>
              <a:rPr lang="ru-RU" b="0" dirty="0" smtClean="0"/>
              <a:t>д.х.н.,  </a:t>
            </a:r>
            <a:r>
              <a:rPr lang="ru-RU" b="0" dirty="0" err="1" smtClean="0"/>
              <a:t>с.н.с</a:t>
            </a:r>
            <a:r>
              <a:rPr lang="ru-RU" b="0" dirty="0" smtClean="0"/>
              <a:t>. </a:t>
            </a:r>
            <a:r>
              <a:rPr lang="ru-RU" b="0" dirty="0" err="1" smtClean="0"/>
              <a:t>экоаналитической</a:t>
            </a:r>
            <a:r>
              <a:rPr lang="ru-RU" b="0" dirty="0" smtClean="0"/>
              <a:t> </a:t>
            </a:r>
          </a:p>
          <a:p>
            <a:pPr algn="ctr"/>
            <a:r>
              <a:rPr lang="ru-RU" b="0" dirty="0" smtClean="0"/>
              <a:t>лаборатории ИБ</a:t>
            </a:r>
            <a:endParaRPr lang="ru-RU" b="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3273096" cy="262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00192" y="6021288"/>
            <a:ext cx="2808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Бурдельная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Н.С.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2000 г)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д.г-м.н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с.н.с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органической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геохимии ИГ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F:\Стенд\Доктора наук _на печать\Kovalova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92" r="38671" b="25869"/>
          <a:stretch/>
        </p:blipFill>
        <p:spPr bwMode="auto">
          <a:xfrm>
            <a:off x="330285" y="643161"/>
            <a:ext cx="2081475" cy="235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0"/>
          <a:stretch/>
        </p:blipFill>
        <p:spPr>
          <a:xfrm>
            <a:off x="6487371" y="631496"/>
            <a:ext cx="1794906" cy="2170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90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Выпускники химического отделения – доктора наук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0408" y="3558177"/>
            <a:ext cx="2813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itchFamily="18" charset="0"/>
              </a:rPr>
              <a:t>Дымов А.А.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2003 г) –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д.б.н.,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лаборатории генезиса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географии и экологии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 ИБ, профессор кафедры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физики и мелиорации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почв факультета почвоведения МГУ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Стенд\Доктора наук _на печать\Дымов-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/>
          <a:stretch/>
        </p:blipFill>
        <p:spPr bwMode="auto">
          <a:xfrm>
            <a:off x="256119" y="730020"/>
            <a:ext cx="2813827" cy="265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59832" y="3555013"/>
            <a:ext cx="33123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Кривошапкин П.В.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2003 г.) –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д.х.н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директор НОЦ «Химический инжиниринг и биотехнологии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Университета ИТМО,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г. Санкт-Петербург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30020"/>
            <a:ext cx="2880320" cy="265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:\Кафедра химии_преподаватели и выпускники 2018\Кривошапкина Лена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00" y="620688"/>
            <a:ext cx="2184182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44292" y="3555593"/>
            <a:ext cx="27206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Кривошапкина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(Фокина) Е.Ф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(выпуск 2006 г.)   – </a:t>
            </a:r>
            <a:r>
              <a:rPr lang="ru-RU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д.х.н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доцент химико-биологического кластера Университета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ИТМО,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г. Санкт - Петербург</a:t>
            </a:r>
          </a:p>
        </p:txBody>
      </p:sp>
    </p:spTree>
    <p:extLst>
      <p:ext uri="{BB962C8B-B14F-4D97-AF65-F5344CB8AC3E}">
        <p14:creationId xmlns:p14="http://schemas.microsoft.com/office/powerpoint/2010/main" val="92748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Стенд\Завкафедрами\IMG_01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1697899" y="567844"/>
            <a:ext cx="2559709" cy="170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0" y="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Выпускники – преподаватели университета</a:t>
            </a:r>
          </a:p>
        </p:txBody>
      </p:sp>
      <p:pic>
        <p:nvPicPr>
          <p:cNvPr id="1026" name="Picture 2" descr="F:\Стенд\Завкафедрами\DSC_6318.JPG"/>
          <p:cNvPicPr>
            <a:picLocks noChangeAspect="1" noChangeArrowheads="1"/>
          </p:cNvPicPr>
          <p:nvPr/>
        </p:nvPicPr>
        <p:blipFill rotWithShape="1">
          <a:blip r:embed="rId3" cstate="screen"/>
          <a:srcRect l="13499" t="7963" b="5141"/>
          <a:stretch/>
        </p:blipFill>
        <p:spPr bwMode="auto">
          <a:xfrm>
            <a:off x="107504" y="560187"/>
            <a:ext cx="1868628" cy="256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F:\Стенд\IMG_2348.JPG"/>
          <p:cNvPicPr>
            <a:picLocks noChangeAspect="1" noChangeArrowheads="1"/>
          </p:cNvPicPr>
          <p:nvPr/>
        </p:nvPicPr>
        <p:blipFill rotWithShape="1">
          <a:blip r:embed="rId4" cstate="screen"/>
          <a:srcRect r="26387"/>
          <a:stretch/>
        </p:blipFill>
        <p:spPr bwMode="auto">
          <a:xfrm>
            <a:off x="1959572" y="2274986"/>
            <a:ext cx="2036364" cy="202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5" name="Picture 11" descr="F:\Стенд\Доктора наук\Белых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72000" y="560187"/>
            <a:ext cx="3352895" cy="286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F:\Стенд\Завкафедрами\Кочева Л С 10-10 (1)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30468" y="560187"/>
            <a:ext cx="1476267" cy="2088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F:\Стенд\IMG_086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H="1">
            <a:off x="0" y="4465017"/>
            <a:ext cx="2504070" cy="236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Стенд\IMG_0191.JPG"/>
          <p:cNvPicPr>
            <a:picLocks noChangeAspect="1" noChangeArrowheads="1"/>
          </p:cNvPicPr>
          <p:nvPr/>
        </p:nvPicPr>
        <p:blipFill rotWithShape="1">
          <a:blip r:embed="rId8" cstate="screen"/>
          <a:srcRect r="26131"/>
          <a:stretch/>
        </p:blipFill>
        <p:spPr bwMode="auto">
          <a:xfrm>
            <a:off x="107504" y="2762419"/>
            <a:ext cx="2025892" cy="189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8" descr="F:\Стенд\Никитина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866324" y="560187"/>
            <a:ext cx="1260742" cy="200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F:\Стенд\IMG_9486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432387" y="2578780"/>
            <a:ext cx="1721430" cy="213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6" name="Picture 12" descr="F:\Стенд\IMG_0701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3983184" y="2526559"/>
            <a:ext cx="2049157" cy="2522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E:\Выпускники _химики_февраль 2017\Груздев-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2"/>
          <a:stretch/>
        </p:blipFill>
        <p:spPr bwMode="auto">
          <a:xfrm>
            <a:off x="3404479" y="4348269"/>
            <a:ext cx="3777712" cy="248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Стенд\КаневаСИ.jpg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2195736" y="4310713"/>
            <a:ext cx="1512168" cy="2547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E:\Кафедра химии_преподаватели и выпускники 2018\image-07-06-23-12-27-1.jpe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6"/>
          <a:stretch/>
        </p:blipFill>
        <p:spPr bwMode="auto">
          <a:xfrm>
            <a:off x="7182191" y="4640702"/>
            <a:ext cx="1941385" cy="219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Кафедра химии_преподаватели и выпускники 2018\женя_А4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42" t="6230" r="12242" b="10167"/>
          <a:stretch/>
        </p:blipFill>
        <p:spPr bwMode="auto">
          <a:xfrm>
            <a:off x="5682570" y="2648418"/>
            <a:ext cx="1835696" cy="219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Почетные звания </a:t>
            </a:r>
            <a:r>
              <a:rPr lang="ru-RU" dirty="0" smtClean="0"/>
              <a:t>преподавателей и выпускников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433480"/>
            <a:ext cx="33843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err="1"/>
              <a:t>Брач</a:t>
            </a:r>
            <a:r>
              <a:rPr lang="ru-RU" sz="1600" b="1" dirty="0"/>
              <a:t>  Борис Янович </a:t>
            </a:r>
            <a:r>
              <a:rPr lang="ru-RU" sz="1600" b="1" dirty="0" smtClean="0"/>
              <a:t>- </a:t>
            </a:r>
            <a:r>
              <a:rPr lang="ru-RU" sz="1600" dirty="0" smtClean="0"/>
              <a:t>заслуженный </a:t>
            </a:r>
            <a:r>
              <a:rPr lang="ru-RU" sz="1600" dirty="0"/>
              <a:t>деятель науки Коми АССР (1977) , заслуженный деятель науки и техники РФ (1994), орден «Знак Почета» (1981), почетный знак «Житель блокадного Ленинграда»</a:t>
            </a:r>
          </a:p>
          <a:p>
            <a:endParaRPr lang="ru-RU" sz="1600" dirty="0" smtClean="0"/>
          </a:p>
          <a:p>
            <a:r>
              <a:rPr lang="ru-RU" sz="1600" b="1" dirty="0" smtClean="0"/>
              <a:t>Потапов </a:t>
            </a:r>
            <a:r>
              <a:rPr lang="ru-RU" sz="1600" b="1" dirty="0"/>
              <a:t>Геннадий </a:t>
            </a:r>
            <a:r>
              <a:rPr lang="ru-RU" sz="1600" b="1" dirty="0" err="1" smtClean="0"/>
              <a:t>Прокофьевич</a:t>
            </a:r>
            <a:r>
              <a:rPr lang="ru-RU" sz="1600" b="1" dirty="0" smtClean="0"/>
              <a:t> - </a:t>
            </a:r>
            <a:r>
              <a:rPr lang="ru-RU" sz="1600" dirty="0"/>
              <a:t>заслуженный деятель науки Коми АССР (1990)</a:t>
            </a:r>
          </a:p>
          <a:p>
            <a:endParaRPr lang="ru-RU" sz="1600" dirty="0" smtClean="0"/>
          </a:p>
          <a:p>
            <a:r>
              <a:rPr lang="ru-RU" sz="1600" b="1" dirty="0" smtClean="0"/>
              <a:t>Кучин </a:t>
            </a:r>
            <a:r>
              <a:rPr lang="ru-RU" sz="1600" b="1" dirty="0"/>
              <a:t>Александр Васильевич  </a:t>
            </a:r>
            <a:r>
              <a:rPr lang="ru-RU" sz="1600" b="1" dirty="0" smtClean="0"/>
              <a:t>- </a:t>
            </a:r>
            <a:r>
              <a:rPr lang="ru-RU" sz="1600" dirty="0" smtClean="0"/>
              <a:t>академик РАН</a:t>
            </a:r>
            <a:r>
              <a:rPr lang="ru-RU" sz="1600" b="1" dirty="0" smtClean="0"/>
              <a:t>, </a:t>
            </a:r>
            <a:r>
              <a:rPr lang="ru-RU" sz="1600" dirty="0" smtClean="0"/>
              <a:t>заслуженный </a:t>
            </a:r>
            <a:r>
              <a:rPr lang="ru-RU" sz="1600" dirty="0"/>
              <a:t>работник РК (2018), заслуженный изобретатель РФ (2018) , орден Дружбы (2010)</a:t>
            </a:r>
          </a:p>
          <a:p>
            <a:r>
              <a:rPr lang="ru-RU" sz="1600" dirty="0"/>
              <a:t> </a:t>
            </a:r>
          </a:p>
          <a:p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851920" y="1058887"/>
            <a:ext cx="43204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/>
              <a:t>    Заслуженный работник </a:t>
            </a:r>
            <a:r>
              <a:rPr lang="ru-RU" sz="1600" b="1" i="1" dirty="0"/>
              <a:t>РК</a:t>
            </a:r>
          </a:p>
          <a:p>
            <a:endParaRPr lang="ru-RU" sz="1600" b="1" dirty="0" smtClean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 smtClean="0"/>
              <a:t>Рязанов </a:t>
            </a:r>
            <a:r>
              <a:rPr lang="ru-RU" sz="1600" b="1" dirty="0"/>
              <a:t>Михаил Анатольевич</a:t>
            </a:r>
            <a:r>
              <a:rPr lang="ru-RU" sz="1600" dirty="0"/>
              <a:t> (2006), </a:t>
            </a:r>
            <a:r>
              <a:rPr lang="ru-RU" sz="1600" dirty="0" smtClean="0"/>
              <a:t>почетный </a:t>
            </a:r>
            <a:r>
              <a:rPr lang="ru-RU" sz="1600" dirty="0"/>
              <a:t>знак «Житель блокадного Ленинграда»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 smtClean="0"/>
              <a:t>Рубцова </a:t>
            </a:r>
            <a:r>
              <a:rPr lang="ru-RU" sz="1600" b="1" dirty="0"/>
              <a:t>(Иванова) Светлана </a:t>
            </a:r>
            <a:endParaRPr lang="ru-RU" sz="1600" b="1" dirty="0" smtClean="0"/>
          </a:p>
          <a:p>
            <a:r>
              <a:rPr lang="ru-RU" sz="1600" b="1" dirty="0" smtClean="0"/>
              <a:t>   Альбертовна </a:t>
            </a:r>
            <a:r>
              <a:rPr lang="ru-RU" sz="1600" dirty="0"/>
              <a:t>(2009)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 err="1"/>
              <a:t>Кондратёнок</a:t>
            </a:r>
            <a:r>
              <a:rPr lang="ru-RU" sz="1600" b="1" dirty="0"/>
              <a:t> Борис Михайлович </a:t>
            </a:r>
            <a:r>
              <a:rPr lang="ru-RU" sz="1600" dirty="0"/>
              <a:t>(2015)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 smtClean="0"/>
              <a:t>Володин </a:t>
            </a:r>
            <a:r>
              <a:rPr lang="ru-RU" sz="1600" b="1" dirty="0"/>
              <a:t>Владимир Витальевич </a:t>
            </a:r>
            <a:r>
              <a:rPr lang="ru-RU" sz="1600" dirty="0"/>
              <a:t>(2016</a:t>
            </a:r>
            <a:r>
              <a:rPr lang="ru-RU" sz="1600" dirty="0" smtClean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 err="1" smtClean="0"/>
              <a:t>Сталюгин</a:t>
            </a:r>
            <a:r>
              <a:rPr lang="ru-RU" sz="1600" b="1" dirty="0" smtClean="0"/>
              <a:t> </a:t>
            </a:r>
            <a:r>
              <a:rPr lang="ru-RU" sz="1600" b="1" dirty="0"/>
              <a:t>Валерий Васильевич </a:t>
            </a:r>
            <a:r>
              <a:rPr lang="ru-RU" sz="1600" dirty="0"/>
              <a:t>(2017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633727" y="4077098"/>
            <a:ext cx="33307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Почетный деятель науки РК</a:t>
            </a:r>
          </a:p>
          <a:p>
            <a:endParaRPr lang="ru-RU" sz="1600" b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/>
              <a:t>Рябков Юрий Иванович </a:t>
            </a:r>
            <a:r>
              <a:rPr lang="ru-RU" sz="1600" dirty="0"/>
              <a:t>(2017)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 err="1"/>
              <a:t>Чукичева</a:t>
            </a:r>
            <a:r>
              <a:rPr lang="ru-RU" sz="1600" b="1" dirty="0"/>
              <a:t> (</a:t>
            </a:r>
            <a:r>
              <a:rPr lang="ru-RU" sz="1600" b="1" dirty="0" err="1"/>
              <a:t>Налимова</a:t>
            </a:r>
            <a:r>
              <a:rPr lang="ru-RU" sz="1600" b="1" dirty="0"/>
              <a:t>) Ирина Юрьевна </a:t>
            </a:r>
            <a:r>
              <a:rPr lang="ru-RU" sz="1600" dirty="0" smtClean="0"/>
              <a:t>(2017</a:t>
            </a:r>
            <a:r>
              <a:rPr lang="ru-RU" sz="1600" dirty="0"/>
              <a:t>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 err="1"/>
              <a:t>Пийр</a:t>
            </a:r>
            <a:r>
              <a:rPr lang="ru-RU" sz="1600" b="1" dirty="0"/>
              <a:t> Ирина Вадимовна </a:t>
            </a:r>
            <a:r>
              <a:rPr lang="ru-RU" sz="1600" dirty="0"/>
              <a:t>(2018)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ru-RU" sz="1600" b="1" dirty="0"/>
              <a:t>Кочева Людмила Сергеевна </a:t>
            </a:r>
            <a:endParaRPr lang="ru-RU" sz="1600" b="1" dirty="0" smtClean="0"/>
          </a:p>
          <a:p>
            <a:r>
              <a:rPr lang="ru-RU" sz="1600" dirty="0"/>
              <a:t> </a:t>
            </a:r>
            <a:r>
              <a:rPr lang="ru-RU" sz="1600" dirty="0" smtClean="0"/>
              <a:t>   (2017)</a:t>
            </a:r>
            <a:endParaRPr lang="ru-RU" sz="1600" dirty="0"/>
          </a:p>
          <a:p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AFA"/>
              </a:clrFrom>
              <a:clrTo>
                <a:srgbClr val="F7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91" y="620687"/>
            <a:ext cx="1229213" cy="229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2" t="10844" r="19781" b="13415"/>
          <a:stretch/>
        </p:blipFill>
        <p:spPr bwMode="auto">
          <a:xfrm>
            <a:off x="4067944" y="4085040"/>
            <a:ext cx="1493775" cy="2368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7844"/>
            <a:ext cx="3143672" cy="176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88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AFA"/>
              </a:clrFrom>
              <a:clrTo>
                <a:srgbClr val="F7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328" y="836712"/>
            <a:ext cx="1537048" cy="278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46659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Премии Правительства РК в области научных исследований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6456" y="1010311"/>
            <a:ext cx="4921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/>
              <a:t>Клочкова</a:t>
            </a:r>
            <a:r>
              <a:rPr lang="ru-RU" sz="1400" dirty="0"/>
              <a:t> Ирина Владимировна (1999)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Шамрикова Елена Вячеславовна (2004,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Ситников Петр Александрович (2004, 2008,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Лодыгин </a:t>
            </a:r>
            <a:r>
              <a:rPr lang="ru-RU" sz="1400" dirty="0"/>
              <a:t>Евгений Дмитриевич (2005, 2016,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Кочева Людмила Сергеевна (2006)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Кривошапкин Павел Васильевич (2008,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 smtClean="0"/>
              <a:t>Чукичева</a:t>
            </a:r>
            <a:r>
              <a:rPr lang="ru-RU" sz="1400" dirty="0" smtClean="0"/>
              <a:t> </a:t>
            </a:r>
            <a:r>
              <a:rPr lang="ru-RU" sz="1400" dirty="0"/>
              <a:t>Ирина Юрьевна (2010,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 smtClean="0"/>
              <a:t>Буравлев</a:t>
            </a:r>
            <a:r>
              <a:rPr lang="ru-RU" sz="1400" dirty="0" smtClean="0"/>
              <a:t> </a:t>
            </a:r>
            <a:r>
              <a:rPr lang="ru-RU" sz="1400" dirty="0"/>
              <a:t>Евгений Владимирович (2010,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Федорова (Тимушева)Ирина Витальевна (2010, 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Рубцова Светлана Альбертовна (2012)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/>
              <a:t>Фролова </a:t>
            </a:r>
            <a:r>
              <a:rPr lang="ru-RU" sz="1400" dirty="0"/>
              <a:t>Лариса Леонидовна (2012)</a:t>
            </a:r>
          </a:p>
          <a:p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851920" y="3789040"/>
            <a:ext cx="49685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Королева Мария Сергеевна (2013-асп, 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Фролова (</a:t>
            </a:r>
            <a:r>
              <a:rPr lang="ru-RU" sz="1400" dirty="0" err="1"/>
              <a:t>Коряковская</a:t>
            </a:r>
            <a:r>
              <a:rPr lang="ru-RU" sz="1400" dirty="0"/>
              <a:t>) Светлана Валерьевна (2014)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Кубик Олеся Сергеевна (2015)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Михайлов Василий Игоревич (2015 – </a:t>
            </a:r>
            <a:r>
              <a:rPr lang="ru-RU" sz="1400" dirty="0" err="1"/>
              <a:t>асп</a:t>
            </a:r>
            <a:r>
              <a:rPr lang="ru-RU" sz="1400" dirty="0"/>
              <a:t>,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Щукина (</a:t>
            </a:r>
            <a:r>
              <a:rPr lang="ru-RU" sz="1400" dirty="0" err="1"/>
              <a:t>Сукрушева</a:t>
            </a:r>
            <a:r>
              <a:rPr lang="ru-RU" sz="1400" dirty="0"/>
              <a:t>) Ольга Владимировна  (2016)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/>
              <a:t>Пийр</a:t>
            </a:r>
            <a:r>
              <a:rPr lang="ru-RU" sz="1400" dirty="0"/>
              <a:t> Ирина Вадимовна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Краснов Алексей </a:t>
            </a:r>
            <a:r>
              <a:rPr lang="ru-RU" sz="1400" dirty="0" err="1"/>
              <a:t>Галинурович</a:t>
            </a:r>
            <a:r>
              <a:rPr lang="ru-RU" sz="1400" dirty="0"/>
              <a:t>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Истомина Елена Иннокентьевна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Беляев Илья Михайлович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Кривошапкина Елена Федоровна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/>
              <a:t>Василевич Роман Сергеевич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err="1"/>
              <a:t>Габов</a:t>
            </a:r>
            <a:r>
              <a:rPr lang="ru-RU" sz="1400" dirty="0"/>
              <a:t> Дмитрий Николаевич (2021)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4" y="3740297"/>
            <a:ext cx="3090262" cy="2575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78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Крыша\крыша СГУ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11560" y="44624"/>
            <a:ext cx="5826758" cy="69269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92696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Администрация СГУ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им. Питирима Сорокина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7" name="Picture 3" descr="F:\Стенд\2015_01_23 Тулаева и Рычкова\IMG_143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107904" y="4077072"/>
            <a:ext cx="2591888" cy="1868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F:\Стенд\2015_01_23 Тулаева и Рычкова\IMG_143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775238" y="4077072"/>
            <a:ext cx="2184591" cy="1934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F:\Стенд\107_082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7007275" y="4568225"/>
            <a:ext cx="2136725" cy="1283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F:\Стенд\Романчук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880000" y="1016297"/>
            <a:ext cx="1692000" cy="1908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F:\Стенд\вика мазур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788258" y="1052736"/>
            <a:ext cx="230402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0" y="6021288"/>
            <a:ext cx="269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Тулаева</a:t>
            </a:r>
            <a:r>
              <a:rPr lang="ru-RU" sz="1200" b="1" dirty="0" smtClean="0"/>
              <a:t> (</a:t>
            </a:r>
            <a:r>
              <a:rPr lang="ru-RU" sz="1200" b="1" dirty="0" err="1" smtClean="0"/>
              <a:t>Гайдукова</a:t>
            </a:r>
            <a:r>
              <a:rPr lang="ru-RU" sz="1200" b="1" dirty="0" smtClean="0"/>
              <a:t>) Л.А.</a:t>
            </a:r>
            <a:r>
              <a:rPr lang="ru-RU" sz="1200" dirty="0" smtClean="0"/>
              <a:t>(выпуск 1988 г) - к.х.н., доцент, зам директора ИЕН, зав. кафедрой химии (с 2019 г.)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092280" y="5923038"/>
            <a:ext cx="205172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/>
              <a:t>Красанова Т.С</a:t>
            </a:r>
            <a:r>
              <a:rPr lang="ru-RU" sz="1050" b="1" dirty="0" smtClean="0"/>
              <a:t>. </a:t>
            </a:r>
            <a:r>
              <a:rPr lang="ru-RU" sz="1050" dirty="0" smtClean="0"/>
              <a:t>(</a:t>
            </a:r>
            <a:r>
              <a:rPr lang="ru-RU" sz="1050" dirty="0" err="1" smtClean="0"/>
              <a:t>вып</a:t>
            </a:r>
            <a:r>
              <a:rPr lang="ru-RU" sz="1050" dirty="0" smtClean="0"/>
              <a:t>. 1986 г)-</a:t>
            </a:r>
          </a:p>
          <a:p>
            <a:pPr algn="just"/>
            <a:r>
              <a:rPr lang="ru-RU" sz="1050" dirty="0" smtClean="0"/>
              <a:t>магистр химии (2013 г), начальник «Центра учебных лабораторий и практикумов» до 2018 г.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35331" y="6138480"/>
            <a:ext cx="2474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Рычкова Л.В.(</a:t>
            </a:r>
            <a:r>
              <a:rPr lang="ru-RU" sz="1200" dirty="0" smtClean="0"/>
              <a:t>выпуск 1990 г) –</a:t>
            </a:r>
          </a:p>
          <a:p>
            <a:pPr algn="ctr"/>
            <a:r>
              <a:rPr lang="ru-RU" sz="1200" dirty="0" smtClean="0"/>
              <a:t>магистр химии (2013 г),</a:t>
            </a:r>
          </a:p>
          <a:p>
            <a:pPr algn="ctr"/>
            <a:r>
              <a:rPr lang="ru-RU" sz="1200" dirty="0" smtClean="0"/>
              <a:t>ведущий документовед ИЕН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60032" y="2886035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Мазур</a:t>
            </a:r>
            <a:r>
              <a:rPr lang="ru-RU" sz="1200" b="1" dirty="0" smtClean="0"/>
              <a:t>  В. В. </a:t>
            </a:r>
            <a:r>
              <a:rPr lang="ru-RU" sz="1200" dirty="0" smtClean="0"/>
              <a:t>(выпуск 2004 г) – </a:t>
            </a:r>
            <a:r>
              <a:rPr lang="ru-RU" sz="1200" dirty="0" err="1" smtClean="0"/>
              <a:t>к.геогр.н</a:t>
            </a:r>
            <a:r>
              <a:rPr lang="ru-RU" sz="1200" dirty="0" smtClean="0"/>
              <a:t>., нач. отд. планирования и организации научных исследований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55776" y="2886035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Романчук (</a:t>
            </a:r>
            <a:r>
              <a:rPr lang="ru-RU" sz="1200" b="1" dirty="0" err="1" smtClean="0"/>
              <a:t>Микушева</a:t>
            </a:r>
            <a:r>
              <a:rPr lang="ru-RU" sz="1200" b="1" dirty="0" smtClean="0"/>
              <a:t>) Н.И.</a:t>
            </a:r>
          </a:p>
          <a:p>
            <a:pPr algn="ctr"/>
            <a:r>
              <a:rPr lang="ru-RU" sz="1200" dirty="0" smtClean="0"/>
              <a:t>(выпуск 1981 г) – </a:t>
            </a:r>
            <a:r>
              <a:rPr lang="ru-RU" sz="1200" dirty="0" err="1" smtClean="0"/>
              <a:t>к.с-х.н</a:t>
            </a:r>
            <a:r>
              <a:rPr lang="ru-RU" sz="1200" dirty="0" smtClean="0"/>
              <a:t>., доцент, </a:t>
            </a:r>
            <a:r>
              <a:rPr lang="ru-RU" sz="1200" dirty="0" err="1" smtClean="0"/>
              <a:t>нач</a:t>
            </a:r>
            <a:r>
              <a:rPr lang="ru-RU" sz="1200" dirty="0" smtClean="0"/>
              <a:t>. упр. научной и инновационной деятельности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67498" y="44624"/>
            <a:ext cx="21485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Спорт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b="1" dirty="0" err="1" smtClean="0"/>
              <a:t>Васев</a:t>
            </a:r>
            <a:r>
              <a:rPr lang="ru-RU" sz="1200" b="1" dirty="0" smtClean="0"/>
              <a:t> Александр    Юрьевич </a:t>
            </a:r>
            <a:r>
              <a:rPr lang="ru-RU" sz="1200" dirty="0" smtClean="0"/>
              <a:t>(выпуск  2015 г) –  МСМК  РФ , многократный победитель и призер первенств РК , России и мира по пауэрлифтингу, персональный тренер фитнес- центра </a:t>
            </a:r>
          </a:p>
          <a:p>
            <a:pPr algn="ctr"/>
            <a:r>
              <a:rPr lang="ru-RU" sz="1200" dirty="0" smtClean="0"/>
              <a:t>«Грани»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717032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Администрация Института естественных наук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51520" y="3789040"/>
            <a:ext cx="69127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64288" y="404664"/>
            <a:ext cx="0" cy="33843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 descr="C:\Documents and Settings\V_V_S\Рабочий стол\Выпускники _химики\Васев\IMG_35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035509"/>
            <a:ext cx="1698912" cy="24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F:\Стенд\Минаева нат.Влад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0" y="1079691"/>
            <a:ext cx="2256831" cy="1692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52252" y="2838841"/>
            <a:ext cx="262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/>
            </a:lvl1pPr>
          </a:lstStyle>
          <a:p>
            <a:r>
              <a:rPr lang="ru-RU" dirty="0"/>
              <a:t>Минаева (Маркова) Н.В. </a:t>
            </a:r>
            <a:r>
              <a:rPr lang="ru-RU" b="0" dirty="0"/>
              <a:t>(выпуск 1993 </a:t>
            </a:r>
            <a:r>
              <a:rPr lang="ru-RU" b="0" dirty="0" smtClean="0"/>
              <a:t>г) </a:t>
            </a:r>
            <a:r>
              <a:rPr lang="ru-RU" b="0" dirty="0"/>
              <a:t>– </a:t>
            </a:r>
            <a:r>
              <a:rPr lang="ru-RU" b="0" dirty="0" err="1"/>
              <a:t>к.и.н</a:t>
            </a:r>
            <a:r>
              <a:rPr lang="ru-RU" b="0" dirty="0"/>
              <a:t>., начальник </a:t>
            </a:r>
          </a:p>
          <a:p>
            <a:r>
              <a:rPr lang="ru-RU" b="0" dirty="0"/>
              <a:t>управления кадрового и документационного обеспечения </a:t>
            </a:r>
          </a:p>
          <a:p>
            <a:endParaRPr lang="ru-RU" dirty="0"/>
          </a:p>
        </p:txBody>
      </p:sp>
      <p:pic>
        <p:nvPicPr>
          <p:cNvPr id="8194" name="Picture 2" descr="F:\Стенд\Фото для кафедры\OrNmPHWYRng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21951" r="-2650" b="20649"/>
          <a:stretch/>
        </p:blipFill>
        <p:spPr bwMode="auto">
          <a:xfrm>
            <a:off x="5090182" y="4077072"/>
            <a:ext cx="1843956" cy="18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88065" y="5923038"/>
            <a:ext cx="1888029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err="1"/>
              <a:t>Гилева</a:t>
            </a:r>
            <a:r>
              <a:rPr lang="ru-RU" sz="1100" dirty="0"/>
              <a:t> (Лопухова) Н.В. </a:t>
            </a:r>
            <a:r>
              <a:rPr lang="ru-RU" sz="1100" dirty="0" smtClean="0"/>
              <a:t> (</a:t>
            </a:r>
            <a:r>
              <a:rPr lang="ru-RU" sz="1100" dirty="0" err="1" smtClean="0"/>
              <a:t>вып</a:t>
            </a:r>
            <a:r>
              <a:rPr lang="ru-RU" sz="1100" dirty="0" smtClean="0"/>
              <a:t>. </a:t>
            </a:r>
            <a:r>
              <a:rPr lang="ru-RU" sz="1100" dirty="0"/>
              <a:t>2015 </a:t>
            </a:r>
            <a:r>
              <a:rPr lang="ru-RU" sz="1100" dirty="0" smtClean="0"/>
              <a:t>г), </a:t>
            </a:r>
            <a:r>
              <a:rPr lang="ru-RU" sz="1050" dirty="0"/>
              <a:t>магистр </a:t>
            </a:r>
            <a:r>
              <a:rPr lang="ru-RU" sz="1050" dirty="0" smtClean="0"/>
              <a:t>химии (2017 г), начальник </a:t>
            </a:r>
            <a:r>
              <a:rPr lang="ru-RU" sz="1050" dirty="0"/>
              <a:t>«Центра активного долголетия» </a:t>
            </a:r>
            <a:r>
              <a:rPr lang="ru-RU" sz="1050" dirty="0" smtClean="0"/>
              <a:t>ИЕН</a:t>
            </a:r>
            <a:endParaRPr lang="ru-RU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Стенд\Доктора наук\kn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42" y="373284"/>
            <a:ext cx="3519144" cy="175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Стенд\Доктора наук\logo2min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486222" cy="1486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37742" y="476672"/>
            <a:ext cx="3914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Федеральный Исследовательский Центр</a:t>
            </a:r>
            <a:r>
              <a:rPr lang="ru-RU" b="1" spc="3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algn="ctr"/>
            <a:r>
              <a:rPr lang="ru-RU" b="1" spc="300" dirty="0" smtClean="0">
                <a:solidFill>
                  <a:schemeClr val="bg2">
                    <a:lumMod val="25000"/>
                  </a:schemeClr>
                </a:solidFill>
              </a:rPr>
              <a:t>Коми НЦ </a:t>
            </a:r>
            <a:r>
              <a:rPr lang="ru-RU" b="1" spc="300" dirty="0" err="1" smtClean="0">
                <a:solidFill>
                  <a:schemeClr val="bg2">
                    <a:lumMod val="25000"/>
                  </a:schemeClr>
                </a:solidFill>
              </a:rPr>
              <a:t>УрО</a:t>
            </a:r>
            <a:r>
              <a:rPr lang="ru-RU" b="1" spc="300" dirty="0" smtClean="0">
                <a:solidFill>
                  <a:schemeClr val="bg2">
                    <a:lumMod val="25000"/>
                  </a:schemeClr>
                </a:solidFill>
              </a:rPr>
              <a:t> РАН</a:t>
            </a:r>
            <a:endParaRPr lang="ru-RU" b="1" spc="3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220" name="Picture 4" descr="F:\Стенд\Доктора наук\Володин ине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924420" cy="1947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8309" y="3861048"/>
            <a:ext cx="32939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/>
              <a:t>Володин Владимир Витальевич</a:t>
            </a:r>
            <a:r>
              <a:rPr lang="ru-RU" sz="1200" dirty="0"/>
              <a:t> (выпуск 1980 г.) </a:t>
            </a:r>
            <a:r>
              <a:rPr lang="ru-RU" sz="1200" dirty="0" smtClean="0"/>
              <a:t>– кандидат химических наук (1988) и  </a:t>
            </a:r>
            <a:r>
              <a:rPr lang="ru-RU" sz="1200" dirty="0"/>
              <a:t>доктор биологических наук (1999),  профессор (2006),   </a:t>
            </a:r>
            <a:r>
              <a:rPr lang="ru-RU" sz="1200" dirty="0" err="1"/>
              <a:t>врио</a:t>
            </a:r>
            <a:r>
              <a:rPr lang="ru-RU" sz="1200" dirty="0"/>
              <a:t> директора ФИЦ Коми НЦ </a:t>
            </a:r>
            <a:r>
              <a:rPr lang="ru-RU" sz="1200" dirty="0" err="1"/>
              <a:t>УрО</a:t>
            </a:r>
            <a:r>
              <a:rPr lang="ru-RU" sz="1200" dirty="0"/>
              <a:t> РАН </a:t>
            </a:r>
            <a:r>
              <a:rPr lang="ru-RU" sz="1200" dirty="0" smtClean="0"/>
              <a:t>(2018 - 2021 </a:t>
            </a:r>
            <a:r>
              <a:rPr lang="ru-RU" sz="1200" dirty="0"/>
              <a:t>г.), заведующий лабораторией биохимии и биотехнологии Института </a:t>
            </a:r>
            <a:r>
              <a:rPr lang="ru-RU" sz="1200" dirty="0" smtClean="0"/>
              <a:t>биологии, </a:t>
            </a:r>
            <a:r>
              <a:rPr lang="ru-RU" sz="1200" dirty="0"/>
              <a:t>лауреат Премии Правительства РК в области науки (2009), Заслуженный работник РК (</a:t>
            </a:r>
            <a:r>
              <a:rPr lang="ru-RU" sz="1200" dirty="0" smtClean="0"/>
              <a:t>2016).</a:t>
            </a:r>
          </a:p>
          <a:p>
            <a:pPr algn="ctr"/>
            <a:r>
              <a:rPr lang="ru-RU" sz="1200" dirty="0" smtClean="0"/>
              <a:t>С 2022 г профессор кафедры лесохимических продуктов, химии древесины и биотехнологии в Лесотехническом университете</a:t>
            </a:r>
          </a:p>
          <a:p>
            <a:pPr algn="ctr"/>
            <a:r>
              <a:rPr lang="ru-RU" sz="1200" dirty="0" smtClean="0"/>
              <a:t> им. С.М. Кирова, г Санкт-Петербург</a:t>
            </a:r>
            <a:endParaRPr lang="ru-RU" sz="1200" dirty="0"/>
          </a:p>
          <a:p>
            <a:pPr algn="ctr"/>
            <a:endParaRPr lang="ru-RU" sz="1200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347864" y="2492896"/>
            <a:ext cx="2576314" cy="1996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32255" y="4653136"/>
            <a:ext cx="2635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Полле</a:t>
            </a:r>
            <a:r>
              <a:rPr lang="ru-RU" sz="1200" b="1" dirty="0" smtClean="0"/>
              <a:t> Андрей Яковлевич </a:t>
            </a:r>
            <a:r>
              <a:rPr lang="ru-RU" sz="1200" dirty="0" smtClean="0"/>
              <a:t>(выпуск 1998 г) – к.х.н.,</a:t>
            </a:r>
          </a:p>
          <a:p>
            <a:pPr algn="ctr"/>
            <a:r>
              <a:rPr lang="ru-RU" sz="1200" dirty="0" smtClean="0"/>
              <a:t>ученый секретарь </a:t>
            </a:r>
          </a:p>
          <a:p>
            <a:pPr algn="ctr"/>
            <a:r>
              <a:rPr lang="ru-RU" sz="1200" dirty="0" smtClean="0"/>
              <a:t>ФИЦ Коми НЦ </a:t>
            </a:r>
            <a:r>
              <a:rPr lang="ru-RU" sz="1200" dirty="0" err="1" smtClean="0"/>
              <a:t>УрО</a:t>
            </a:r>
            <a:r>
              <a:rPr lang="ru-RU" sz="1200" dirty="0" smtClean="0"/>
              <a:t> РАН (до 2022г),</a:t>
            </a:r>
          </a:p>
          <a:p>
            <a:pPr algn="ctr"/>
            <a:r>
              <a:rPr lang="ru-RU" sz="1200" dirty="0"/>
              <a:t>заместитель директора по научной работе</a:t>
            </a:r>
            <a:endParaRPr lang="ru-RU" sz="1200" dirty="0" smtClean="0"/>
          </a:p>
        </p:txBody>
      </p:sp>
      <p:pic>
        <p:nvPicPr>
          <p:cNvPr id="9" name="Picture 9" descr="F:\Стенд\IMG_5341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084168" y="2839492"/>
            <a:ext cx="2944325" cy="1962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239868" y="4950477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Яшина (Молчанова)</a:t>
            </a:r>
          </a:p>
          <a:p>
            <a:pPr algn="ctr"/>
            <a:r>
              <a:rPr lang="ru-RU" sz="1200" b="1" dirty="0" smtClean="0"/>
              <a:t> Лидия Александровна</a:t>
            </a:r>
            <a:r>
              <a:rPr lang="ru-RU" sz="1200" dirty="0" smtClean="0"/>
              <a:t> </a:t>
            </a:r>
          </a:p>
          <a:p>
            <a:pPr algn="ctr"/>
            <a:r>
              <a:rPr lang="ru-RU" sz="1200" dirty="0" smtClean="0"/>
              <a:t>(выпуск 1981 г) – начальник отдела аспирантуры и дополнительного образования  </a:t>
            </a:r>
          </a:p>
          <a:p>
            <a:pPr algn="ctr"/>
            <a:r>
              <a:rPr lang="ru-RU" sz="1200" dirty="0" smtClean="0"/>
              <a:t>ФИЦ </a:t>
            </a:r>
            <a:r>
              <a:rPr lang="ru-RU" sz="1200" dirty="0"/>
              <a:t>Коми НЦ </a:t>
            </a:r>
            <a:r>
              <a:rPr lang="ru-RU" sz="1200" dirty="0" err="1"/>
              <a:t>УрО</a:t>
            </a:r>
            <a:r>
              <a:rPr lang="ru-RU" sz="1200" dirty="0"/>
              <a:t> </a:t>
            </a:r>
            <a:r>
              <a:rPr lang="ru-RU" sz="1200" dirty="0" smtClean="0"/>
              <a:t>РАН</a:t>
            </a:r>
          </a:p>
        </p:txBody>
      </p:sp>
    </p:spTree>
    <p:extLst>
      <p:ext uri="{BB962C8B-B14F-4D97-AF65-F5344CB8AC3E}">
        <p14:creationId xmlns:p14="http://schemas.microsoft.com/office/powerpoint/2010/main" val="21122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758078"/>
            <a:ext cx="47702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/>
              <a:t>Рубцова (Иванова) Светлана Альбертовна</a:t>
            </a:r>
            <a:r>
              <a:rPr lang="ru-RU" sz="1200" dirty="0"/>
              <a:t> (выпуск </a:t>
            </a:r>
            <a:r>
              <a:rPr lang="ru-RU" sz="1200" dirty="0" smtClean="0"/>
              <a:t>1981 г</a:t>
            </a:r>
            <a:r>
              <a:rPr lang="ru-RU" sz="1200" dirty="0"/>
              <a:t>.) – доктор химических наук (2012), </a:t>
            </a:r>
            <a:r>
              <a:rPr lang="ru-RU" sz="1200" dirty="0" smtClean="0"/>
              <a:t>директор </a:t>
            </a:r>
            <a:r>
              <a:rPr lang="ru-RU" sz="1200" dirty="0"/>
              <a:t>(с </a:t>
            </a:r>
            <a:r>
              <a:rPr lang="ru-RU" sz="1200" dirty="0" smtClean="0"/>
              <a:t>2020 </a:t>
            </a:r>
            <a:r>
              <a:rPr lang="ru-RU" sz="1200" dirty="0"/>
              <a:t>г.) и</a:t>
            </a:r>
            <a:r>
              <a:rPr lang="ru-RU" sz="1200" b="1" dirty="0"/>
              <a:t>  </a:t>
            </a:r>
            <a:r>
              <a:rPr lang="ru-RU" sz="1200" dirty="0"/>
              <a:t>заведующая лабораторией </a:t>
            </a:r>
            <a:r>
              <a:rPr lang="ru-RU" sz="1200" dirty="0" smtClean="0"/>
              <a:t>медицинской химии </a:t>
            </a:r>
            <a:r>
              <a:rPr lang="ru-RU" sz="1200" dirty="0"/>
              <a:t>Института химии ФИЦ Коми НЦ </a:t>
            </a:r>
            <a:r>
              <a:rPr lang="ru-RU" sz="1200" dirty="0" err="1"/>
              <a:t>УрО</a:t>
            </a:r>
            <a:r>
              <a:rPr lang="ru-RU" sz="1200" dirty="0"/>
              <a:t> РАН, Заслуженный работник РК (2009)</a:t>
            </a:r>
          </a:p>
        </p:txBody>
      </p:sp>
      <p:pic>
        <p:nvPicPr>
          <p:cNvPr id="1026" name="Picture 2" descr="&amp;Scy;.&amp;Acy;.&amp;Rcy;&amp;ucy;&amp;bcy;&amp;tscy;&amp;ocy;&amp;vcy;&amp;acy;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6314" y="764704"/>
            <a:ext cx="1374759" cy="1825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949054" y="1785258"/>
            <a:ext cx="4284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/>
              <a:t>Рябков Юрий Иванович</a:t>
            </a:r>
            <a:r>
              <a:rPr lang="ru-RU" sz="1200" dirty="0"/>
              <a:t> (выпуск 1980 г.) – доктор химических наук (2008), заместитель директора по научной работе (с 2016 г.) и заведующий лабораторией керамического материаловедения Института химии ФИЦ Коми НЦ </a:t>
            </a:r>
            <a:r>
              <a:rPr lang="ru-RU" sz="1200" dirty="0" err="1"/>
              <a:t>УрО</a:t>
            </a:r>
            <a:r>
              <a:rPr lang="ru-RU" sz="1200" dirty="0"/>
              <a:t> РАН, Почетный деятель науки РК (2017)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01033" y="4336089"/>
            <a:ext cx="4788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err="1"/>
              <a:t>Чукичева</a:t>
            </a:r>
            <a:r>
              <a:rPr lang="ru-RU" sz="1200" b="1" dirty="0"/>
              <a:t> (</a:t>
            </a:r>
            <a:r>
              <a:rPr lang="ru-RU" sz="1200" b="1" dirty="0" err="1"/>
              <a:t>Налимова</a:t>
            </a:r>
            <a:r>
              <a:rPr lang="ru-RU" sz="1200" b="1" dirty="0"/>
              <a:t>) Ирина Юрьевна</a:t>
            </a:r>
            <a:r>
              <a:rPr lang="ru-RU" sz="1200" dirty="0"/>
              <a:t> (выпуск 1990 г.) – доктор химических наук (2013), профессор РАН (2016), главный научный сотрудник лаборатории органического синтеза и химии природных соединений Института химии ФИЦ Коми НЦ </a:t>
            </a:r>
            <a:r>
              <a:rPr lang="ru-RU" sz="1200" dirty="0" err="1"/>
              <a:t>УрО</a:t>
            </a:r>
            <a:r>
              <a:rPr lang="ru-RU" sz="1200" dirty="0"/>
              <a:t> РАН, лауреат Премии Правительства РК в области науки (2018), Почетный деятель науки РК (2017), внештатный преподаватель кафедры химии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6476" y="572108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/>
              <a:t>Белых Дмитрий Владимирович</a:t>
            </a:r>
            <a:r>
              <a:rPr lang="ru-RU" sz="1200" dirty="0"/>
              <a:t> (выпуск 1996 г.) – доктор химических наук (2012), старший научный сотрудник лаборатории органического синтеза и химии природных соединений Института химии ФИЦ Коми НЦ </a:t>
            </a:r>
            <a:r>
              <a:rPr lang="ru-RU" sz="1200" dirty="0" err="1"/>
              <a:t>УрО</a:t>
            </a:r>
            <a:r>
              <a:rPr lang="ru-RU" sz="1200" dirty="0"/>
              <a:t> РАН, внештатный преподаватель кафедры химии</a:t>
            </a:r>
          </a:p>
        </p:txBody>
      </p:sp>
      <p:pic>
        <p:nvPicPr>
          <p:cNvPr id="1029" name="Picture 5" descr="chemibuild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48264" y="1"/>
            <a:ext cx="2195736" cy="168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\\Samba\public\Кривошапкин\фото\_MG_9147.jpg"/>
          <p:cNvPicPr>
            <a:picLocks noChangeAspect="1" noChangeArrowheads="1"/>
          </p:cNvPicPr>
          <p:nvPr/>
        </p:nvPicPr>
        <p:blipFill rotWithShape="1">
          <a:blip r:embed="rId4" cstate="screen"/>
          <a:srcRect t="5003"/>
          <a:stretch/>
        </p:blipFill>
        <p:spPr bwMode="auto">
          <a:xfrm>
            <a:off x="39634" y="4688958"/>
            <a:ext cx="1763688" cy="2047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\\Samba\public\Кривошапкин\фото\Дима_плакат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36296" y="4581128"/>
            <a:ext cx="1754063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&amp;YUcy;.&amp;Icy;.&amp;Rcy;&amp;yacy;&amp;bcy;&amp;kcy;&amp;ocy;&amp;vcy;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278601" y="1889360"/>
            <a:ext cx="1755819" cy="2331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F:\Стенд\Доктора наук\Пийр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4" y="2748251"/>
            <a:ext cx="1374759" cy="183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1924" y="2948751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Пийр</a:t>
            </a:r>
            <a:r>
              <a:rPr lang="ru-RU" sz="1200" b="1" dirty="0"/>
              <a:t> Ирина Вадимовна</a:t>
            </a:r>
            <a:r>
              <a:rPr lang="ru-RU" sz="1200" dirty="0"/>
              <a:t> (выпуск 1977 г.) – доктор химических наук (2016), с 1977 по 2010 г. – преподаватель кафедры химии, с 1997 по 2010 г. – декан химико-биологического факультета СГУ, главный научный сотрудник лаборатории керамического материаловедения Института химии ФИЦ Коми НЦ </a:t>
            </a:r>
            <a:r>
              <a:rPr lang="ru-RU" sz="1200" dirty="0" err="1"/>
              <a:t>УрО</a:t>
            </a:r>
            <a:r>
              <a:rPr lang="ru-RU" sz="1200" dirty="0"/>
              <a:t> РАН, Почетный деятель науки РК (2018</a:t>
            </a:r>
            <a:r>
              <a:rPr lang="ru-RU" sz="1200" dirty="0" smtClean="0"/>
              <a:t>).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95536" y="188640"/>
            <a:ext cx="6138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Институт химии ФИЦ Коми НЦ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УрО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РАН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699792" y="4797152"/>
            <a:ext cx="3528392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Лаборатория химии окислительных процессов</a:t>
            </a: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Попов Алексей Владимирович,</a:t>
            </a:r>
          </a:p>
          <a:p>
            <a:pPr algn="ctr"/>
            <a:r>
              <a:rPr lang="ru-RU" sz="1100" b="1" dirty="0"/>
              <a:t>Ильченко Никита </a:t>
            </a:r>
            <a:r>
              <a:rPr lang="ru-RU" sz="1100" b="1" dirty="0" smtClean="0"/>
              <a:t>Олегович - </a:t>
            </a:r>
            <a:endParaRPr lang="ru-RU" sz="1100" dirty="0"/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младшие научные сотрудники</a:t>
            </a:r>
            <a:endParaRPr lang="ru-RU" sz="1100" b="1" dirty="0"/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-57299"/>
            <a:ext cx="2664296" cy="60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Лаборатория органического синтеза и химии природных соединений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Залевская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Ольга Александровна – </a:t>
            </a: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к.х.н., ведущий научный сотрудник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Фролова Лариса Леонидовна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к.х.н., старший научный сотрудник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Буравлёв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Евгений Владимирович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старший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научный сотрудник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Научные сотрудники: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Мальшакова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Марина Вячеславовна -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Дворникова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Ирина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Александровна,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Федорова (Тимушева) Ирина Витальевна -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Худяева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(</a:t>
            </a: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Тарабукина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) Ирина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Степановна -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Шумова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Ольга Александровна -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Гурьева Яна Александровна -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/>
            </a:r>
            <a:b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Рочева Татьяна Кирилловна - </a:t>
            </a:r>
            <a:r>
              <a:rPr lang="ru-RU" sz="1100" dirty="0" smtClean="0">
                <a:latin typeface="Arial" pitchFamily="34" charset="0"/>
                <a:ea typeface="Times New Roman" pitchFamily="18" charset="0"/>
              </a:rPr>
              <a:t>к.х.н.,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Щукина (</a:t>
            </a:r>
            <a:r>
              <a:rPr lang="ru-RU" sz="1100" b="1" dirty="0" err="1" smtClean="0">
                <a:latin typeface="Arial" pitchFamily="34" charset="0"/>
                <a:ea typeface="Times New Roman" pitchFamily="18" charset="0"/>
              </a:rPr>
              <a:t>Сукрушева</a:t>
            </a: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) Ольга Владимировна - </a:t>
            </a:r>
            <a:r>
              <a:rPr lang="ru-RU" sz="1100" dirty="0" smtClean="0">
                <a:latin typeface="Arial" pitchFamily="34" charset="0"/>
                <a:ea typeface="Times New Roman" pitchFamily="18" charset="0"/>
              </a:rPr>
              <a:t>к.х.н.,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err="1" smtClean="0">
                <a:latin typeface="Arial" pitchFamily="34" charset="0"/>
                <a:ea typeface="Times New Roman" pitchFamily="18" charset="0"/>
              </a:rPr>
              <a:t>Банина</a:t>
            </a: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 Ольга Аркадьевна </a:t>
            </a:r>
            <a:r>
              <a:rPr lang="ru-RU" sz="1100" dirty="0" smtClean="0">
                <a:latin typeface="Arial" pitchFamily="34" charset="0"/>
                <a:ea typeface="Times New Roman" pitchFamily="18" charset="0"/>
              </a:rPr>
              <a:t>– к.х.н.,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Алексеев Игорь Николаевич.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latin typeface="Arial" pitchFamily="34" charset="0"/>
                <a:ea typeface="Times New Roman" pitchFamily="18" charset="0"/>
              </a:rPr>
              <a:t>Младшие научные сотрудники: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Колегова (</a:t>
            </a:r>
            <a:r>
              <a:rPr lang="ru-RU" sz="1100" b="1" dirty="0" err="1" smtClean="0">
                <a:latin typeface="Arial" pitchFamily="34" charset="0"/>
                <a:ea typeface="Times New Roman" pitchFamily="18" charset="0"/>
              </a:rPr>
              <a:t>Тюрнина</a:t>
            </a: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 )Татьяна Алексеевна, </a:t>
            </a:r>
            <a:r>
              <a:rPr lang="ru-RU" sz="1100" b="1" dirty="0" err="1" smtClean="0">
                <a:latin typeface="Arial" pitchFamily="34" charset="0"/>
                <a:ea typeface="Times New Roman" pitchFamily="18" charset="0"/>
              </a:rPr>
              <a:t>Набиуллина</a:t>
            </a: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 Лилия </a:t>
            </a:r>
            <a:r>
              <a:rPr lang="ru-RU" sz="1100" b="1" dirty="0" err="1" smtClean="0">
                <a:latin typeface="Arial" pitchFamily="34" charset="0"/>
                <a:ea typeface="Times New Roman" pitchFamily="18" charset="0"/>
              </a:rPr>
              <a:t>Виловна</a:t>
            </a: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, к.х.н. Никонова Наталья Николаевна, к.х.н. Павлова Евгения Валерьевна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5805264"/>
            <a:ext cx="374441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Лаборатория химии растительных 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полимеров</a:t>
            </a:r>
          </a:p>
          <a:p>
            <a:pPr lvl="0"/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Фролова (</a:t>
            </a:r>
            <a:r>
              <a:rPr lang="ru-RU" sz="1100" b="1" dirty="0" err="1" smtClean="0">
                <a:latin typeface="Arial" pitchFamily="34" charset="0"/>
                <a:ea typeface="Times New Roman" pitchFamily="18" charset="0"/>
              </a:rPr>
              <a:t>Коряковская</a:t>
            </a:r>
            <a:r>
              <a:rPr lang="ru-RU" sz="1100" b="1" dirty="0" smtClean="0">
                <a:latin typeface="Arial" pitchFamily="34" charset="0"/>
                <a:ea typeface="Times New Roman" pitchFamily="18" charset="0"/>
              </a:rPr>
              <a:t>) Светлана Валерьевна</a:t>
            </a:r>
            <a:r>
              <a:rPr lang="ru-RU" sz="1100" dirty="0" smtClean="0">
                <a:latin typeface="Arial" pitchFamily="34" charset="0"/>
                <a:ea typeface="Times New Roman" pitchFamily="18" charset="0"/>
              </a:rPr>
              <a:t/>
            </a:r>
            <a:br>
              <a:rPr lang="ru-RU" sz="1100" dirty="0" smtClean="0">
                <a:latin typeface="Arial" pitchFamily="34" charset="0"/>
                <a:ea typeface="Times New Roman" pitchFamily="18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</a:t>
            </a:r>
            <a:r>
              <a:rPr lang="ru-RU" sz="1100" dirty="0" smtClean="0">
                <a:latin typeface="Arial" pitchFamily="34" charset="0"/>
                <a:ea typeface="Times New Roman" pitchFamily="18" charset="0"/>
              </a:rPr>
              <a:t>старший научный сотрудник</a:t>
            </a:r>
            <a:endParaRPr lang="ru-RU" sz="1100" b="1" dirty="0" smtClean="0">
              <a:solidFill>
                <a:srgbClr val="00B0F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21460" y="71914"/>
            <a:ext cx="27225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Лаборатория 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ультрадисперсных систем</a:t>
            </a:r>
          </a:p>
          <a:p>
            <a:pPr algn="r"/>
            <a:endParaRPr lang="ru-RU" sz="4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Ситников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Петр Александрович</a:t>
            </a:r>
          </a:p>
          <a:p>
            <a:pPr algn="r"/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к.х.н., заведующий лабораторией</a:t>
            </a:r>
          </a:p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Бугаева (Рочева) Анна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Юлиановна</a:t>
            </a: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к.х.н., старший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научный сотрудник</a:t>
            </a:r>
          </a:p>
          <a:p>
            <a:pPr algn="r"/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Зайнуллин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Геннадий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Габдулович</a:t>
            </a: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100" dirty="0" smtClean="0">
                <a:latin typeface="Arial" pitchFamily="34" charset="0"/>
                <a:ea typeface="Times New Roman" pitchFamily="18" charset="0"/>
              </a:rPr>
              <a:t>к.х.н., старший научный сотрудник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Кривошапкин Павел Васильевич</a:t>
            </a:r>
          </a:p>
          <a:p>
            <a:pPr algn="r"/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к.х.н., старший научный сотрудник</a:t>
            </a:r>
          </a:p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Михайлов Василий  Игоревич</a:t>
            </a:r>
          </a:p>
          <a:p>
            <a:pPr algn="r"/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к.х.н., ст. научный сотрудник</a:t>
            </a: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516216" y="2348880"/>
            <a:ext cx="2627784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200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Лаборатория керамического материаловедения</a:t>
            </a:r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Научный сотрудники:</a:t>
            </a: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Белых (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Модянова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 Анна          Геннадьевна - 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к.х.н., 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Королева Мария Сергеевна,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к.х.н.,</a:t>
            </a:r>
            <a:endParaRPr lang="ru-RU" sz="1100" dirty="0">
              <a:latin typeface="Arial" pitchFamily="34" charset="0"/>
              <a:cs typeface="Arial" pitchFamily="34" charset="0"/>
            </a:endParaRP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Краснов Алексей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Галинурович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с.н.с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.,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 ,</a:t>
            </a:r>
          </a:p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Истомина (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Полутова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) Елена Иннокентьевна –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  <a:p>
            <a:r>
              <a:rPr lang="ru-RU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Васенева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Ирина 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Нико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лаевна</a:t>
            </a: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28184" y="4653136"/>
            <a:ext cx="2915816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Лаборатория физико-химических методов исследования</a:t>
            </a:r>
          </a:p>
          <a:p>
            <a:pPr algn="r"/>
            <a:endParaRPr lang="ru-RU" sz="4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Патов Сергей Александрович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 к.х.н., научный сотрудник</a:t>
            </a:r>
          </a:p>
          <a:p>
            <a:pPr algn="ct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Ипатова Елена Устиновна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,</a:t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r>
              <a:rPr lang="ru-RU" sz="1100" dirty="0" smtClean="0">
                <a:latin typeface="Arial" pitchFamily="34" charset="0"/>
                <a:cs typeface="Arial" pitchFamily="34" charset="0"/>
              </a:rPr>
              <a:t>научный сотрудник</a:t>
            </a:r>
          </a:p>
          <a:p>
            <a:pPr algn="ctr"/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Кузиванов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Иван Михайлович</a:t>
            </a:r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к.х.н., научный сотрудник</a:t>
            </a:r>
          </a:p>
          <a:p>
            <a:pPr algn="ctr"/>
            <a:r>
              <a:rPr lang="ru-RU" sz="1100" b="1" dirty="0"/>
              <a:t>Кривошапкина (Фокина)Елена </a:t>
            </a:r>
            <a:r>
              <a:rPr lang="ru-RU" sz="1100" b="1" smtClean="0"/>
              <a:t>Федоровна  </a:t>
            </a:r>
            <a:r>
              <a:rPr lang="ru-RU" sz="1100" smtClean="0"/>
              <a:t>д.х.н</a:t>
            </a:r>
            <a:r>
              <a:rPr lang="ru-RU" sz="1100" dirty="0" smtClean="0"/>
              <a:t>., научный сотрудник</a:t>
            </a:r>
            <a:endParaRPr lang="ru-RU" sz="1100" dirty="0"/>
          </a:p>
          <a:p>
            <a:pPr algn="ctr"/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Зайнуллина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Елена Николаевна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/>
            </a:r>
            <a:br>
              <a:rPr lang="ru-RU" sz="1100" dirty="0">
                <a:latin typeface="Arial" pitchFamily="34" charset="0"/>
                <a:cs typeface="Arial" pitchFamily="34" charset="0"/>
              </a:rPr>
            </a:br>
            <a:r>
              <a:rPr lang="ru-RU" sz="1100" dirty="0">
                <a:latin typeface="Arial" pitchFamily="34" charset="0"/>
                <a:cs typeface="Arial" pitchFamily="34" charset="0"/>
              </a:rPr>
              <a:t>ведущий технолог</a:t>
            </a: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83768" y="0"/>
            <a:ext cx="36724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Ученый секретарь Института химии</a:t>
            </a:r>
          </a:p>
          <a:p>
            <a:pPr algn="ctr"/>
            <a:r>
              <a:rPr lang="ru-RU" sz="1100" b="1" dirty="0" err="1" smtClean="0">
                <a:latin typeface="Arial" pitchFamily="34" charset="0"/>
                <a:cs typeface="Arial" pitchFamily="34" charset="0"/>
              </a:rPr>
              <a:t>Клочкова</a:t>
            </a:r>
            <a:r>
              <a:rPr lang="ru-RU" sz="1100" b="1" dirty="0" smtClean="0">
                <a:latin typeface="Arial" pitchFamily="34" charset="0"/>
                <a:cs typeface="Arial" pitchFamily="34" charset="0"/>
              </a:rPr>
              <a:t> Ирина Владимировна</a:t>
            </a:r>
          </a:p>
          <a:p>
            <a:pPr algn="ctr"/>
            <a:r>
              <a:rPr lang="ru-RU" sz="1100" dirty="0" smtClean="0">
                <a:latin typeface="Arial" pitchFamily="34" charset="0"/>
                <a:cs typeface="Arial" pitchFamily="34" charset="0"/>
              </a:rPr>
              <a:t>канд. хим. наук</a:t>
            </a:r>
            <a:br>
              <a:rPr lang="ru-RU" sz="1100" dirty="0" smtClean="0">
                <a:latin typeface="Arial" pitchFamily="34" charset="0"/>
                <a:cs typeface="Arial" pitchFamily="34" charset="0"/>
              </a:rPr>
            </a:br>
            <a:endParaRPr lang="ru-RU" sz="1100" b="1" dirty="0" smtClean="0">
              <a:latin typeface="Arial" pitchFamily="34" charset="0"/>
              <a:cs typeface="Arial" pitchFamily="34" charset="0"/>
            </a:endParaRPr>
          </a:p>
          <a:p>
            <a:endParaRPr lang="ru-RU" sz="11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5577" y="5967006"/>
            <a:ext cx="648072" cy="84637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grpSp>
        <p:nvGrpSpPr>
          <p:cNvPr id="2" name="Группа 23"/>
          <p:cNvGrpSpPr/>
          <p:nvPr/>
        </p:nvGrpSpPr>
        <p:grpSpPr>
          <a:xfrm>
            <a:off x="2083637" y="404664"/>
            <a:ext cx="4680520" cy="4469482"/>
            <a:chOff x="2051720" y="404664"/>
            <a:chExt cx="4643586" cy="4469482"/>
          </a:xfrm>
        </p:grpSpPr>
        <p:pic>
          <p:nvPicPr>
            <p:cNvPr id="2060" name="Picture 12" descr="http://chemi.komisc.ru/img/lab7-photos.png"/>
            <p:cNvPicPr>
              <a:picLocks noChangeAspect="1" noChangeArrowheads="1"/>
            </p:cNvPicPr>
            <p:nvPr/>
          </p:nvPicPr>
          <p:blipFill>
            <a:blip r:embed="rId3" cstate="screen"/>
            <a:srcRect t="36287"/>
            <a:stretch>
              <a:fillRect/>
            </a:stretch>
          </p:blipFill>
          <p:spPr bwMode="auto">
            <a:xfrm>
              <a:off x="2915816" y="3356992"/>
              <a:ext cx="3333750" cy="1517154"/>
            </a:xfrm>
            <a:prstGeom prst="rect">
              <a:avLst/>
            </a:prstGeom>
            <a:noFill/>
          </p:spPr>
        </p:pic>
        <p:pic>
          <p:nvPicPr>
            <p:cNvPr id="2050" name="Picture 2" descr="http://chemi.komisc.ru/img/lab1-photos.png"/>
            <p:cNvPicPr>
              <a:picLocks noChangeAspect="1" noChangeArrowheads="1"/>
            </p:cNvPicPr>
            <p:nvPr/>
          </p:nvPicPr>
          <p:blipFill>
            <a:blip r:embed="rId4" cstate="screen"/>
            <a:srcRect r="18869"/>
            <a:stretch>
              <a:fillRect/>
            </a:stretch>
          </p:blipFill>
          <p:spPr bwMode="auto">
            <a:xfrm>
              <a:off x="2051720" y="692696"/>
              <a:ext cx="3168352" cy="2381250"/>
            </a:xfrm>
            <a:prstGeom prst="rect">
              <a:avLst/>
            </a:prstGeom>
            <a:noFill/>
          </p:spPr>
        </p:pic>
        <p:pic>
          <p:nvPicPr>
            <p:cNvPr id="2052" name="Picture 4" descr="http://chemi.komisc.ru/img/lab5-photos.png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3851920" y="1700808"/>
              <a:ext cx="1656184" cy="2381250"/>
            </a:xfrm>
            <a:prstGeom prst="rect">
              <a:avLst/>
            </a:prstGeom>
            <a:noFill/>
          </p:spPr>
        </p:pic>
        <p:pic>
          <p:nvPicPr>
            <p:cNvPr id="11" name="Picture 12" descr="Мальшакова_МВ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3707904" y="2348880"/>
              <a:ext cx="697274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4" name="Picture 6" descr="http://chemi.komisc.ru/img/lab4-photos.png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5076056" y="404664"/>
              <a:ext cx="1619250" cy="2381250"/>
            </a:xfrm>
            <a:prstGeom prst="rect">
              <a:avLst/>
            </a:prstGeom>
            <a:noFill/>
          </p:spPr>
        </p:pic>
        <p:pic>
          <p:nvPicPr>
            <p:cNvPr id="2056" name="Picture 8" descr="&amp;Pcy;.&amp;Acy;.&amp;Scy;&amp;icy;&amp;tcy;&amp;ncy;&amp;icy;&amp;kcy;&amp;ocy;&amp;vcy;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5292080" y="1196752"/>
              <a:ext cx="864096" cy="864096"/>
            </a:xfrm>
            <a:prstGeom prst="rect">
              <a:avLst/>
            </a:prstGeom>
            <a:noFill/>
          </p:spPr>
        </p:pic>
        <p:pic>
          <p:nvPicPr>
            <p:cNvPr id="2058" name="Picture 10" descr="http://chemi.komisc.ru/img/lab2-photos.pn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2411760" y="3140968"/>
              <a:ext cx="1517154" cy="792088"/>
            </a:xfrm>
            <a:prstGeom prst="rect">
              <a:avLst/>
            </a:prstGeom>
            <a:noFill/>
          </p:spPr>
        </p:pic>
        <p:pic>
          <p:nvPicPr>
            <p:cNvPr id="23" name="Рисунок 4"/>
            <p:cNvPicPr>
              <a:picLocks noChangeAspect="1" noChangeArrowheads="1"/>
            </p:cNvPicPr>
            <p:nvPr/>
          </p:nvPicPr>
          <p:blipFill>
            <a:blip r:embed="rId10" cstate="screen"/>
            <a:srcRect/>
            <a:stretch>
              <a:fillRect/>
            </a:stretch>
          </p:blipFill>
          <p:spPr bwMode="auto">
            <a:xfrm>
              <a:off x="3707904" y="1556792"/>
              <a:ext cx="648072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тенд\logo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116632"/>
            <a:ext cx="1638300" cy="19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F:\Стенд\Институт физиологии\R_e5BPBcQRA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2085" y="3426000"/>
            <a:ext cx="2783613" cy="207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95736" y="-27384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физиологии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ФИЦ Коми НЦ УрО РАН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31484" y="5338574"/>
            <a:ext cx="23762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Патова (Коваль) Ольга Андреевна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(выпуск 1995 г ) - к.х.н., заведующая лабораторией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086" y="5639457"/>
            <a:ext cx="27337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Головченко (Капитонова) Виктория Владимировна </a:t>
            </a:r>
            <a:r>
              <a:rPr lang="ru-RU" sz="1200" dirty="0"/>
              <a:t>(выпуск 1994 г.) – доктор химических наук (2013), главный научный </a:t>
            </a:r>
            <a:r>
              <a:rPr lang="ru-RU" sz="1200" dirty="0" smtClean="0"/>
              <a:t>сотрудник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131031" y="5733256"/>
            <a:ext cx="2928070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Витязев </a:t>
            </a:r>
            <a:r>
              <a:rPr lang="ru-RU" sz="1400" dirty="0"/>
              <a:t>Федор Васильевич</a:t>
            </a:r>
            <a:r>
              <a:rPr lang="ru-RU" sz="1300" dirty="0" smtClean="0"/>
              <a:t> </a:t>
            </a:r>
            <a:r>
              <a:rPr lang="ru-RU" sz="1300" dirty="0"/>
              <a:t>(выпуск 2006 г.) </a:t>
            </a:r>
            <a:r>
              <a:rPr lang="ru-RU" sz="1300" dirty="0" smtClean="0"/>
              <a:t>к.х.н</a:t>
            </a:r>
            <a:r>
              <a:rPr lang="ru-RU" sz="1300" dirty="0"/>
              <a:t>., </a:t>
            </a:r>
            <a:r>
              <a:rPr lang="ru-RU" sz="1300" dirty="0" err="1" smtClean="0"/>
              <a:t>н.с</a:t>
            </a:r>
            <a:r>
              <a:rPr lang="ru-RU" sz="1300" dirty="0" smtClean="0"/>
              <a:t>. </a:t>
            </a:r>
          </a:p>
          <a:p>
            <a:pPr algn="ctr"/>
            <a:r>
              <a:rPr lang="ru-RU" sz="1300" dirty="0" smtClean="0"/>
              <a:t> и </a:t>
            </a:r>
            <a:r>
              <a:rPr lang="ru-RU" sz="1300" dirty="0"/>
              <a:t>его ученик </a:t>
            </a:r>
            <a:r>
              <a:rPr lang="ru-RU" sz="1300" dirty="0" smtClean="0"/>
              <a:t> магистр химии</a:t>
            </a:r>
          </a:p>
          <a:p>
            <a:pPr algn="ctr"/>
            <a:r>
              <a:rPr lang="ru-RU" sz="1300" dirty="0" smtClean="0"/>
              <a:t> </a:t>
            </a:r>
            <a:r>
              <a:rPr lang="ru-RU" sz="1300" b="1" dirty="0"/>
              <a:t>Савельев Н.</a:t>
            </a:r>
            <a:r>
              <a:rPr lang="ru-RU" sz="1300" dirty="0"/>
              <a:t> 2018 г.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83968" y="85735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Лаборатория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гликологии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099236" y="1937410"/>
            <a:ext cx="2232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Пшунетлева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(Ершова) Елена Альбертовна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1996 г) – к.х.н., Ученый секретарь Института физиологии</a:t>
            </a:r>
          </a:p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Стенд\Институт физиологии\index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230931" y="839753"/>
            <a:ext cx="1800200" cy="244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F:\Стенд\IMG_60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98" y="3423836"/>
            <a:ext cx="2915970" cy="2187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F:\Стенд\Пато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90066"/>
            <a:ext cx="2761428" cy="3681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36512" y="11768"/>
            <a:ext cx="9252519" cy="6839817"/>
            <a:chOff x="-36512" y="11768"/>
            <a:chExt cx="9252519" cy="6839817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-36512" y="11768"/>
              <a:ext cx="9252519" cy="6839817"/>
              <a:chOff x="-47609" y="25460"/>
              <a:chExt cx="9252519" cy="6839817"/>
            </a:xfrm>
          </p:grpSpPr>
          <p:grpSp>
            <p:nvGrpSpPr>
              <p:cNvPr id="44" name="Группа 43"/>
              <p:cNvGrpSpPr/>
              <p:nvPr/>
            </p:nvGrpSpPr>
            <p:grpSpPr>
              <a:xfrm>
                <a:off x="-47609" y="25460"/>
                <a:ext cx="9252519" cy="6839817"/>
                <a:chOff x="-84121" y="25460"/>
                <a:chExt cx="9252519" cy="6839817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2350565" y="5164469"/>
                  <a:ext cx="4998887" cy="1700808"/>
                </a:xfrm>
                <a:custGeom>
                  <a:avLst/>
                  <a:gdLst>
                    <a:gd name="connsiteX0" fmla="*/ 0 w 5363106"/>
                    <a:gd name="connsiteY0" fmla="*/ 1827508 h 1827508"/>
                    <a:gd name="connsiteX1" fmla="*/ 2011165 w 5363106"/>
                    <a:gd name="connsiteY1" fmla="*/ 1613347 h 1827508"/>
                    <a:gd name="connsiteX2" fmla="*/ 1340777 w 5363106"/>
                    <a:gd name="connsiteY2" fmla="*/ 1427741 h 1827508"/>
                    <a:gd name="connsiteX3" fmla="*/ 4022330 w 5363106"/>
                    <a:gd name="connsiteY3" fmla="*/ 1427741 h 1827508"/>
                    <a:gd name="connsiteX4" fmla="*/ 3351941 w 5363106"/>
                    <a:gd name="connsiteY4" fmla="*/ 1613347 h 1827508"/>
                    <a:gd name="connsiteX5" fmla="*/ 5363106 w 5363106"/>
                    <a:gd name="connsiteY5" fmla="*/ 1827508 h 1827508"/>
                    <a:gd name="connsiteX6" fmla="*/ 4692718 w 5363106"/>
                    <a:gd name="connsiteY6" fmla="*/ 1042251 h 1827508"/>
                    <a:gd name="connsiteX7" fmla="*/ 5363106 w 5363106"/>
                    <a:gd name="connsiteY7" fmla="*/ 456877 h 1827508"/>
                    <a:gd name="connsiteX8" fmla="*/ 4022330 w 5363106"/>
                    <a:gd name="connsiteY8" fmla="*/ 285548 h 1827508"/>
                    <a:gd name="connsiteX9" fmla="*/ 4022330 w 5363106"/>
                    <a:gd name="connsiteY9" fmla="*/ 57110 h 1827508"/>
                    <a:gd name="connsiteX10" fmla="*/ 1340777 w 5363106"/>
                    <a:gd name="connsiteY10" fmla="*/ 57110 h 1827508"/>
                    <a:gd name="connsiteX11" fmla="*/ 1340777 w 5363106"/>
                    <a:gd name="connsiteY11" fmla="*/ 285548 h 1827508"/>
                    <a:gd name="connsiteX12" fmla="*/ 0 w 5363106"/>
                    <a:gd name="connsiteY12" fmla="*/ 456877 h 1827508"/>
                    <a:gd name="connsiteX13" fmla="*/ 670388 w 5363106"/>
                    <a:gd name="connsiteY13" fmla="*/ 1042251 h 1827508"/>
                    <a:gd name="connsiteX14" fmla="*/ 0 w 5363106"/>
                    <a:gd name="connsiteY14" fmla="*/ 1827508 h 1827508"/>
                    <a:gd name="connsiteX0" fmla="*/ 2011165 w 5363106"/>
                    <a:gd name="connsiteY0" fmla="*/ 1384908 h 1827508"/>
                    <a:gd name="connsiteX1" fmla="*/ 2011165 w 5363106"/>
                    <a:gd name="connsiteY1" fmla="*/ 1613347 h 1827508"/>
                    <a:gd name="connsiteX2" fmla="*/ 1340777 w 5363106"/>
                    <a:gd name="connsiteY2" fmla="*/ 1427741 h 1827508"/>
                    <a:gd name="connsiteX3" fmla="*/ 4022330 w 5363106"/>
                    <a:gd name="connsiteY3" fmla="*/ 1427741 h 1827508"/>
                    <a:gd name="connsiteX4" fmla="*/ 3351941 w 5363106"/>
                    <a:gd name="connsiteY4" fmla="*/ 1613347 h 1827508"/>
                    <a:gd name="connsiteX5" fmla="*/ 3351941 w 5363106"/>
                    <a:gd name="connsiteY5" fmla="*/ 1384908 h 1827508"/>
                    <a:gd name="connsiteX6" fmla="*/ 2011165 w 5363106"/>
                    <a:gd name="connsiteY6" fmla="*/ 1384908 h 1827508"/>
                    <a:gd name="connsiteX0" fmla="*/ 0 w 5363106"/>
                    <a:gd name="connsiteY0" fmla="*/ 1827508 h 1827508"/>
                    <a:gd name="connsiteX1" fmla="*/ 670388 w 5363106"/>
                    <a:gd name="connsiteY1" fmla="*/ 1042251 h 1827508"/>
                    <a:gd name="connsiteX2" fmla="*/ 0 w 5363106"/>
                    <a:gd name="connsiteY2" fmla="*/ 456877 h 1827508"/>
                    <a:gd name="connsiteX3" fmla="*/ 1340777 w 5363106"/>
                    <a:gd name="connsiteY3" fmla="*/ 285548 h 1827508"/>
                    <a:gd name="connsiteX4" fmla="*/ 1340777 w 5363106"/>
                    <a:gd name="connsiteY4" fmla="*/ 57110 h 1827508"/>
                    <a:gd name="connsiteX5" fmla="*/ 4022330 w 5363106"/>
                    <a:gd name="connsiteY5" fmla="*/ 57110 h 1827508"/>
                    <a:gd name="connsiteX6" fmla="*/ 4022330 w 5363106"/>
                    <a:gd name="connsiteY6" fmla="*/ 285548 h 1827508"/>
                    <a:gd name="connsiteX7" fmla="*/ 5363106 w 5363106"/>
                    <a:gd name="connsiteY7" fmla="*/ 456877 h 1827508"/>
                    <a:gd name="connsiteX8" fmla="*/ 4692718 w 5363106"/>
                    <a:gd name="connsiteY8" fmla="*/ 1042251 h 1827508"/>
                    <a:gd name="connsiteX9" fmla="*/ 5363106 w 5363106"/>
                    <a:gd name="connsiteY9" fmla="*/ 1827508 h 1827508"/>
                    <a:gd name="connsiteX10" fmla="*/ 3351941 w 5363106"/>
                    <a:gd name="connsiteY10" fmla="*/ 1613347 h 1827508"/>
                    <a:gd name="connsiteX11" fmla="*/ 4022330 w 5363106"/>
                    <a:gd name="connsiteY11" fmla="*/ 1427741 h 1827508"/>
                    <a:gd name="connsiteX12" fmla="*/ 1340777 w 5363106"/>
                    <a:gd name="connsiteY12" fmla="*/ 1427741 h 1827508"/>
                    <a:gd name="connsiteX13" fmla="*/ 2011165 w 5363106"/>
                    <a:gd name="connsiteY13" fmla="*/ 1613347 h 1827508"/>
                    <a:gd name="connsiteX14" fmla="*/ 0 w 5363106"/>
                    <a:gd name="connsiteY14" fmla="*/ 1827508 h 1827508"/>
                    <a:gd name="connsiteX15" fmla="*/ 1340777 w 5363106"/>
                    <a:gd name="connsiteY15" fmla="*/ 1427741 h 1827508"/>
                    <a:gd name="connsiteX16" fmla="*/ 1340777 w 5363106"/>
                    <a:gd name="connsiteY16" fmla="*/ 285548 h 1827508"/>
                    <a:gd name="connsiteX17" fmla="*/ 4022330 w 5363106"/>
                    <a:gd name="connsiteY17" fmla="*/ 285548 h 1827508"/>
                    <a:gd name="connsiteX18" fmla="*/ 4022330 w 5363106"/>
                    <a:gd name="connsiteY18" fmla="*/ 1427741 h 1827508"/>
                    <a:gd name="connsiteX19" fmla="*/ 2011165 w 5363106"/>
                    <a:gd name="connsiteY19" fmla="*/ 1384908 h 1827508"/>
                    <a:gd name="connsiteX20" fmla="*/ 2011165 w 5363106"/>
                    <a:gd name="connsiteY20" fmla="*/ 1613347 h 1827508"/>
                    <a:gd name="connsiteX21" fmla="*/ 3351941 w 5363106"/>
                    <a:gd name="connsiteY21" fmla="*/ 1613347 h 1827508"/>
                    <a:gd name="connsiteX22" fmla="*/ 3351941 w 5363106"/>
                    <a:gd name="connsiteY22" fmla="*/ 1384908 h 18275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363106" h="1827508" stroke="0" extrusionOk="0">
                      <a:moveTo>
                        <a:pt x="0" y="1827508"/>
                      </a:moveTo>
                      <a:cubicBezTo>
                        <a:pt x="670388" y="1713289"/>
                        <a:pt x="1340776" y="1641902"/>
                        <a:pt x="2011165" y="1613347"/>
                      </a:cubicBezTo>
                      <a:lnTo>
                        <a:pt x="1340777" y="1427741"/>
                      </a:lnTo>
                      <a:cubicBezTo>
                        <a:pt x="2234628" y="1351594"/>
                        <a:pt x="3128479" y="1351594"/>
                        <a:pt x="4022330" y="1427741"/>
                      </a:cubicBezTo>
                      <a:lnTo>
                        <a:pt x="3351941" y="1613347"/>
                      </a:lnTo>
                      <a:cubicBezTo>
                        <a:pt x="4022330" y="1641902"/>
                        <a:pt x="4692718" y="1713289"/>
                        <a:pt x="5363106" y="1827508"/>
                      </a:cubicBezTo>
                      <a:lnTo>
                        <a:pt x="4692718" y="1042251"/>
                      </a:lnTo>
                      <a:lnTo>
                        <a:pt x="5363106" y="456877"/>
                      </a:lnTo>
                      <a:cubicBezTo>
                        <a:pt x="4916181" y="380731"/>
                        <a:pt x="4469255" y="323621"/>
                        <a:pt x="4022330" y="285548"/>
                      </a:cubicBezTo>
                      <a:lnTo>
                        <a:pt x="4022330" y="57110"/>
                      </a:lnTo>
                      <a:cubicBezTo>
                        <a:pt x="3128479" y="-19037"/>
                        <a:pt x="2234628" y="-19037"/>
                        <a:pt x="1340777" y="57110"/>
                      </a:cubicBezTo>
                      <a:lnTo>
                        <a:pt x="1340777" y="285548"/>
                      </a:lnTo>
                      <a:cubicBezTo>
                        <a:pt x="893851" y="323621"/>
                        <a:pt x="446925" y="380731"/>
                        <a:pt x="0" y="456877"/>
                      </a:cubicBezTo>
                      <a:lnTo>
                        <a:pt x="670388" y="1042251"/>
                      </a:lnTo>
                      <a:lnTo>
                        <a:pt x="0" y="1827508"/>
                      </a:lnTo>
                      <a:close/>
                    </a:path>
                    <a:path w="5363106" h="1827508" fill="darkenLess" stroke="0" extrusionOk="0">
                      <a:moveTo>
                        <a:pt x="2011165" y="1384908"/>
                      </a:moveTo>
                      <a:lnTo>
                        <a:pt x="2011165" y="1613347"/>
                      </a:lnTo>
                      <a:lnTo>
                        <a:pt x="1340777" y="1427741"/>
                      </a:lnTo>
                      <a:cubicBezTo>
                        <a:pt x="2234628" y="1351594"/>
                        <a:pt x="3128479" y="1351594"/>
                        <a:pt x="4022330" y="1427741"/>
                      </a:cubicBezTo>
                      <a:lnTo>
                        <a:pt x="3351941" y="1613347"/>
                      </a:lnTo>
                      <a:lnTo>
                        <a:pt x="3351941" y="1384908"/>
                      </a:lnTo>
                      <a:cubicBezTo>
                        <a:pt x="2905016" y="1365872"/>
                        <a:pt x="2458090" y="1365872"/>
                        <a:pt x="2011165" y="1384908"/>
                      </a:cubicBezTo>
                      <a:close/>
                    </a:path>
                    <a:path w="5363106" h="1827508" fill="none" extrusionOk="0">
                      <a:moveTo>
                        <a:pt x="0" y="1827508"/>
                      </a:moveTo>
                      <a:lnTo>
                        <a:pt x="670388" y="1042251"/>
                      </a:lnTo>
                      <a:lnTo>
                        <a:pt x="0" y="456877"/>
                      </a:lnTo>
                      <a:cubicBezTo>
                        <a:pt x="446925" y="380731"/>
                        <a:pt x="893851" y="323621"/>
                        <a:pt x="1340777" y="285548"/>
                      </a:cubicBezTo>
                      <a:lnTo>
                        <a:pt x="1340777" y="57110"/>
                      </a:lnTo>
                      <a:cubicBezTo>
                        <a:pt x="2234628" y="-19037"/>
                        <a:pt x="3128479" y="-19037"/>
                        <a:pt x="4022330" y="57110"/>
                      </a:cubicBezTo>
                      <a:lnTo>
                        <a:pt x="4022330" y="285548"/>
                      </a:lnTo>
                      <a:cubicBezTo>
                        <a:pt x="4469255" y="323621"/>
                        <a:pt x="4916181" y="380731"/>
                        <a:pt x="5363106" y="456877"/>
                      </a:cubicBezTo>
                      <a:lnTo>
                        <a:pt x="4692718" y="1042251"/>
                      </a:lnTo>
                      <a:lnTo>
                        <a:pt x="5363106" y="1827508"/>
                      </a:lnTo>
                      <a:cubicBezTo>
                        <a:pt x="4692718" y="1713289"/>
                        <a:pt x="4022330" y="1641902"/>
                        <a:pt x="3351941" y="1613347"/>
                      </a:cubicBezTo>
                      <a:lnTo>
                        <a:pt x="4022330" y="1427741"/>
                      </a:lnTo>
                      <a:cubicBezTo>
                        <a:pt x="3128479" y="1351594"/>
                        <a:pt x="2234628" y="1351594"/>
                        <a:pt x="1340777" y="1427741"/>
                      </a:cubicBezTo>
                      <a:lnTo>
                        <a:pt x="2011165" y="1613347"/>
                      </a:lnTo>
                      <a:cubicBezTo>
                        <a:pt x="1340776" y="1641902"/>
                        <a:pt x="670388" y="1713289"/>
                        <a:pt x="0" y="1827508"/>
                      </a:cubicBezTo>
                      <a:close/>
                      <a:moveTo>
                        <a:pt x="1340777" y="1427741"/>
                      </a:moveTo>
                      <a:lnTo>
                        <a:pt x="1340777" y="285548"/>
                      </a:lnTo>
                      <a:moveTo>
                        <a:pt x="4022330" y="285548"/>
                      </a:moveTo>
                      <a:lnTo>
                        <a:pt x="4022330" y="1427741"/>
                      </a:lnTo>
                      <a:moveTo>
                        <a:pt x="2011165" y="1384908"/>
                      </a:moveTo>
                      <a:lnTo>
                        <a:pt x="2011165" y="1613347"/>
                      </a:lnTo>
                      <a:moveTo>
                        <a:pt x="3351941" y="1613347"/>
                      </a:moveTo>
                      <a:lnTo>
                        <a:pt x="3351941" y="1384908"/>
                      </a:lnTo>
                    </a:path>
                  </a:pathLst>
                </a:custGeom>
                <a:gradFill rotWithShape="0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16200000" scaled="0"/>
                </a:gra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rgbClr r="0" g="0" b="0"/>
                </a:lnRef>
                <a:fillRef idx="3">
                  <a:scrgbClr r="0" g="0" b="0"/>
                </a:fillRef>
                <a:effectRef idx="2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464602" tIns="180935" rIns="1464601" bIns="580702" numCol="1" spcCol="1270" anchor="ctr" anchorCtr="0">
                  <a:noAutofit/>
                </a:bodyPr>
                <a:lstStyle/>
                <a:p>
                  <a:pPr algn="ctr" defTabSz="2063502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4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Стрелка влево 28"/>
                <p:cNvSpPr/>
                <p:nvPr/>
              </p:nvSpPr>
              <p:spPr>
                <a:xfrm rot="13395248">
                  <a:off x="2791613" y="4854455"/>
                  <a:ext cx="1260000" cy="257143"/>
                </a:xfrm>
                <a:prstGeom prst="leftArrow">
                  <a:avLst>
                    <a:gd name="adj1" fmla="val 60000"/>
                    <a:gd name="adj2" fmla="val 50000"/>
                  </a:avLst>
                </a:prstGeom>
                <a:solidFill>
                  <a:srgbClr val="FF6600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1524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rgbClr r="0" g="0" b="0"/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0" name="Полилиния 29"/>
                <p:cNvSpPr/>
                <p:nvPr/>
              </p:nvSpPr>
              <p:spPr>
                <a:xfrm>
                  <a:off x="1897674" y="4200594"/>
                  <a:ext cx="2314286" cy="792000"/>
                </a:xfrm>
                <a:custGeom>
                  <a:avLst/>
                  <a:gdLst>
                    <a:gd name="connsiteX0" fmla="*/ 0 w 2860002"/>
                    <a:gd name="connsiteY0" fmla="*/ 99698 h 996978"/>
                    <a:gd name="connsiteX1" fmla="*/ 29201 w 2860002"/>
                    <a:gd name="connsiteY1" fmla="*/ 29201 h 996978"/>
                    <a:gd name="connsiteX2" fmla="*/ 99698 w 2860002"/>
                    <a:gd name="connsiteY2" fmla="*/ 0 h 996978"/>
                    <a:gd name="connsiteX3" fmla="*/ 2760304 w 2860002"/>
                    <a:gd name="connsiteY3" fmla="*/ 0 h 996978"/>
                    <a:gd name="connsiteX4" fmla="*/ 2830801 w 2860002"/>
                    <a:gd name="connsiteY4" fmla="*/ 29201 h 996978"/>
                    <a:gd name="connsiteX5" fmla="*/ 2860002 w 2860002"/>
                    <a:gd name="connsiteY5" fmla="*/ 99698 h 996978"/>
                    <a:gd name="connsiteX6" fmla="*/ 2860002 w 2860002"/>
                    <a:gd name="connsiteY6" fmla="*/ 897280 h 996978"/>
                    <a:gd name="connsiteX7" fmla="*/ 2830801 w 2860002"/>
                    <a:gd name="connsiteY7" fmla="*/ 967777 h 996978"/>
                    <a:gd name="connsiteX8" fmla="*/ 2760304 w 2860002"/>
                    <a:gd name="connsiteY8" fmla="*/ 996978 h 996978"/>
                    <a:gd name="connsiteX9" fmla="*/ 99698 w 2860002"/>
                    <a:gd name="connsiteY9" fmla="*/ 996978 h 996978"/>
                    <a:gd name="connsiteX10" fmla="*/ 29201 w 2860002"/>
                    <a:gd name="connsiteY10" fmla="*/ 967777 h 996978"/>
                    <a:gd name="connsiteX11" fmla="*/ 0 w 2860002"/>
                    <a:gd name="connsiteY11" fmla="*/ 897280 h 996978"/>
                    <a:gd name="connsiteX12" fmla="*/ 0 w 2860002"/>
                    <a:gd name="connsiteY12" fmla="*/ 99698 h 996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60002" h="996978">
                      <a:moveTo>
                        <a:pt x="0" y="99698"/>
                      </a:moveTo>
                      <a:cubicBezTo>
                        <a:pt x="0" y="73256"/>
                        <a:pt x="10504" y="47898"/>
                        <a:pt x="29201" y="29201"/>
                      </a:cubicBezTo>
                      <a:cubicBezTo>
                        <a:pt x="47898" y="10504"/>
                        <a:pt x="73257" y="0"/>
                        <a:pt x="99698" y="0"/>
                      </a:cubicBezTo>
                      <a:lnTo>
                        <a:pt x="2760304" y="0"/>
                      </a:lnTo>
                      <a:cubicBezTo>
                        <a:pt x="2786746" y="0"/>
                        <a:pt x="2812104" y="10504"/>
                        <a:pt x="2830801" y="29201"/>
                      </a:cubicBezTo>
                      <a:cubicBezTo>
                        <a:pt x="2849498" y="47898"/>
                        <a:pt x="2860002" y="73257"/>
                        <a:pt x="2860002" y="99698"/>
                      </a:cubicBezTo>
                      <a:lnTo>
                        <a:pt x="2860002" y="897280"/>
                      </a:lnTo>
                      <a:cubicBezTo>
                        <a:pt x="2860002" y="923722"/>
                        <a:pt x="2849498" y="949080"/>
                        <a:pt x="2830801" y="967777"/>
                      </a:cubicBezTo>
                      <a:cubicBezTo>
                        <a:pt x="2812104" y="986474"/>
                        <a:pt x="2786745" y="996978"/>
                        <a:pt x="2760304" y="996978"/>
                      </a:cubicBezTo>
                      <a:lnTo>
                        <a:pt x="99698" y="996978"/>
                      </a:lnTo>
                      <a:cubicBezTo>
                        <a:pt x="73256" y="996978"/>
                        <a:pt x="47898" y="986474"/>
                        <a:pt x="29201" y="967777"/>
                      </a:cubicBezTo>
                      <a:cubicBezTo>
                        <a:pt x="10504" y="949080"/>
                        <a:pt x="0" y="923721"/>
                        <a:pt x="0" y="897280"/>
                      </a:cubicBezTo>
                      <a:lnTo>
                        <a:pt x="0" y="99698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128260" tIns="128260" rIns="128260" bIns="128260" numCol="1" spcCol="1270" anchor="ctr" anchorCtr="0">
                  <a:noAutofit/>
                </a:bodyPr>
                <a:lstStyle/>
                <a:p>
                  <a:pPr algn="ctr" defTabSz="1650802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3700" dirty="0"/>
                </a:p>
              </p:txBody>
            </p:sp>
            <p:sp>
              <p:nvSpPr>
                <p:cNvPr id="12" name="Стрелка влево 11"/>
                <p:cNvSpPr/>
                <p:nvPr/>
              </p:nvSpPr>
              <p:spPr>
                <a:xfrm rot="18126023" flipV="1">
                  <a:off x="3511878" y="3828211"/>
                  <a:ext cx="599026" cy="257143"/>
                </a:xfrm>
                <a:prstGeom prst="leftArrow">
                  <a:avLst>
                    <a:gd name="adj1" fmla="val 60000"/>
                    <a:gd name="adj2" fmla="val 50000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1524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rgbClr r="0" g="0" b="0"/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6" name="Полилиния 15"/>
                <p:cNvSpPr/>
                <p:nvPr/>
              </p:nvSpPr>
              <p:spPr>
                <a:xfrm>
                  <a:off x="3444519" y="2852701"/>
                  <a:ext cx="2232000" cy="936339"/>
                </a:xfrm>
                <a:custGeom>
                  <a:avLst/>
                  <a:gdLst>
                    <a:gd name="connsiteX0" fmla="*/ 0 w 2836939"/>
                    <a:gd name="connsiteY0" fmla="*/ 91740 h 917398"/>
                    <a:gd name="connsiteX1" fmla="*/ 26870 w 2836939"/>
                    <a:gd name="connsiteY1" fmla="*/ 26870 h 917398"/>
                    <a:gd name="connsiteX2" fmla="*/ 91740 w 2836939"/>
                    <a:gd name="connsiteY2" fmla="*/ 0 h 917398"/>
                    <a:gd name="connsiteX3" fmla="*/ 2745199 w 2836939"/>
                    <a:gd name="connsiteY3" fmla="*/ 0 h 917398"/>
                    <a:gd name="connsiteX4" fmla="*/ 2810069 w 2836939"/>
                    <a:gd name="connsiteY4" fmla="*/ 26870 h 917398"/>
                    <a:gd name="connsiteX5" fmla="*/ 2836939 w 2836939"/>
                    <a:gd name="connsiteY5" fmla="*/ 91740 h 917398"/>
                    <a:gd name="connsiteX6" fmla="*/ 2836939 w 2836939"/>
                    <a:gd name="connsiteY6" fmla="*/ 825658 h 917398"/>
                    <a:gd name="connsiteX7" fmla="*/ 2810069 w 2836939"/>
                    <a:gd name="connsiteY7" fmla="*/ 890528 h 917398"/>
                    <a:gd name="connsiteX8" fmla="*/ 2745199 w 2836939"/>
                    <a:gd name="connsiteY8" fmla="*/ 917398 h 917398"/>
                    <a:gd name="connsiteX9" fmla="*/ 91740 w 2836939"/>
                    <a:gd name="connsiteY9" fmla="*/ 917398 h 917398"/>
                    <a:gd name="connsiteX10" fmla="*/ 26870 w 2836939"/>
                    <a:gd name="connsiteY10" fmla="*/ 890528 h 917398"/>
                    <a:gd name="connsiteX11" fmla="*/ 0 w 2836939"/>
                    <a:gd name="connsiteY11" fmla="*/ 825658 h 917398"/>
                    <a:gd name="connsiteX12" fmla="*/ 0 w 2836939"/>
                    <a:gd name="connsiteY12" fmla="*/ 91740 h 917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36939" h="917398">
                      <a:moveTo>
                        <a:pt x="0" y="91740"/>
                      </a:moveTo>
                      <a:cubicBezTo>
                        <a:pt x="0" y="67409"/>
                        <a:pt x="9665" y="44075"/>
                        <a:pt x="26870" y="26870"/>
                      </a:cubicBezTo>
                      <a:cubicBezTo>
                        <a:pt x="44075" y="9665"/>
                        <a:pt x="67409" y="0"/>
                        <a:pt x="91740" y="0"/>
                      </a:cubicBezTo>
                      <a:lnTo>
                        <a:pt x="2745199" y="0"/>
                      </a:lnTo>
                      <a:cubicBezTo>
                        <a:pt x="2769530" y="0"/>
                        <a:pt x="2792864" y="9665"/>
                        <a:pt x="2810069" y="26870"/>
                      </a:cubicBezTo>
                      <a:cubicBezTo>
                        <a:pt x="2827274" y="44075"/>
                        <a:pt x="2836939" y="67409"/>
                        <a:pt x="2836939" y="91740"/>
                      </a:cubicBezTo>
                      <a:lnTo>
                        <a:pt x="2836939" y="825658"/>
                      </a:lnTo>
                      <a:cubicBezTo>
                        <a:pt x="2836939" y="849989"/>
                        <a:pt x="2827274" y="873323"/>
                        <a:pt x="2810069" y="890528"/>
                      </a:cubicBezTo>
                      <a:cubicBezTo>
                        <a:pt x="2792864" y="907733"/>
                        <a:pt x="2769530" y="917398"/>
                        <a:pt x="2745199" y="917398"/>
                      </a:cubicBezTo>
                      <a:lnTo>
                        <a:pt x="91740" y="917398"/>
                      </a:lnTo>
                      <a:cubicBezTo>
                        <a:pt x="67409" y="917398"/>
                        <a:pt x="44075" y="907733"/>
                        <a:pt x="26870" y="890528"/>
                      </a:cubicBezTo>
                      <a:cubicBezTo>
                        <a:pt x="9665" y="873323"/>
                        <a:pt x="0" y="849989"/>
                        <a:pt x="0" y="825658"/>
                      </a:cubicBezTo>
                      <a:lnTo>
                        <a:pt x="0" y="91740"/>
                      </a:lnTo>
                      <a:close/>
                    </a:path>
                  </a:pathLst>
                </a:cu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7350" tIns="57350" rIns="57350" bIns="57350" numCol="1" spcCol="1270" anchor="ctr" anchorCtr="0">
                  <a:noAutofit/>
                </a:bodyPr>
                <a:lstStyle/>
                <a:p>
                  <a:pPr algn="ctr" defTabSz="50793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11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" name="Стрелка влево 24"/>
                <p:cNvSpPr/>
                <p:nvPr/>
              </p:nvSpPr>
              <p:spPr>
                <a:xfrm rot="18873337" flipV="1">
                  <a:off x="5529494" y="4525876"/>
                  <a:ext cx="2031429" cy="257143"/>
                </a:xfrm>
                <a:prstGeom prst="leftArrow">
                  <a:avLst>
                    <a:gd name="adj1" fmla="val 60000"/>
                    <a:gd name="adj2" fmla="val 50000"/>
                  </a:avLst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1524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rgbClr r="0" g="0" b="0"/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6" name="Полилиния 25"/>
                <p:cNvSpPr/>
                <p:nvPr/>
              </p:nvSpPr>
              <p:spPr>
                <a:xfrm>
                  <a:off x="6036559" y="3480432"/>
                  <a:ext cx="2412000" cy="884671"/>
                </a:xfrm>
                <a:custGeom>
                  <a:avLst/>
                  <a:gdLst>
                    <a:gd name="connsiteX0" fmla="*/ 0 w 2729107"/>
                    <a:gd name="connsiteY0" fmla="*/ 87364 h 873638"/>
                    <a:gd name="connsiteX1" fmla="*/ 25588 w 2729107"/>
                    <a:gd name="connsiteY1" fmla="*/ 25588 h 873638"/>
                    <a:gd name="connsiteX2" fmla="*/ 87364 w 2729107"/>
                    <a:gd name="connsiteY2" fmla="*/ 0 h 873638"/>
                    <a:gd name="connsiteX3" fmla="*/ 2641743 w 2729107"/>
                    <a:gd name="connsiteY3" fmla="*/ 0 h 873638"/>
                    <a:gd name="connsiteX4" fmla="*/ 2703519 w 2729107"/>
                    <a:gd name="connsiteY4" fmla="*/ 25588 h 873638"/>
                    <a:gd name="connsiteX5" fmla="*/ 2729107 w 2729107"/>
                    <a:gd name="connsiteY5" fmla="*/ 87364 h 873638"/>
                    <a:gd name="connsiteX6" fmla="*/ 2729107 w 2729107"/>
                    <a:gd name="connsiteY6" fmla="*/ 786274 h 873638"/>
                    <a:gd name="connsiteX7" fmla="*/ 2703519 w 2729107"/>
                    <a:gd name="connsiteY7" fmla="*/ 848050 h 873638"/>
                    <a:gd name="connsiteX8" fmla="*/ 2641743 w 2729107"/>
                    <a:gd name="connsiteY8" fmla="*/ 873638 h 873638"/>
                    <a:gd name="connsiteX9" fmla="*/ 87364 w 2729107"/>
                    <a:gd name="connsiteY9" fmla="*/ 873638 h 873638"/>
                    <a:gd name="connsiteX10" fmla="*/ 25588 w 2729107"/>
                    <a:gd name="connsiteY10" fmla="*/ 848050 h 873638"/>
                    <a:gd name="connsiteX11" fmla="*/ 0 w 2729107"/>
                    <a:gd name="connsiteY11" fmla="*/ 786274 h 873638"/>
                    <a:gd name="connsiteX12" fmla="*/ 0 w 2729107"/>
                    <a:gd name="connsiteY12" fmla="*/ 87364 h 873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29107" h="873638">
                      <a:moveTo>
                        <a:pt x="0" y="87364"/>
                      </a:moveTo>
                      <a:cubicBezTo>
                        <a:pt x="0" y="64194"/>
                        <a:pt x="9204" y="41972"/>
                        <a:pt x="25588" y="25588"/>
                      </a:cubicBezTo>
                      <a:cubicBezTo>
                        <a:pt x="41972" y="9204"/>
                        <a:pt x="64193" y="0"/>
                        <a:pt x="87364" y="0"/>
                      </a:cubicBezTo>
                      <a:lnTo>
                        <a:pt x="2641743" y="0"/>
                      </a:lnTo>
                      <a:cubicBezTo>
                        <a:pt x="2664913" y="0"/>
                        <a:pt x="2687135" y="9204"/>
                        <a:pt x="2703519" y="25588"/>
                      </a:cubicBezTo>
                      <a:cubicBezTo>
                        <a:pt x="2719903" y="41972"/>
                        <a:pt x="2729107" y="64193"/>
                        <a:pt x="2729107" y="87364"/>
                      </a:cubicBezTo>
                      <a:lnTo>
                        <a:pt x="2729107" y="786274"/>
                      </a:lnTo>
                      <a:cubicBezTo>
                        <a:pt x="2729107" y="809444"/>
                        <a:pt x="2719903" y="831666"/>
                        <a:pt x="2703519" y="848050"/>
                      </a:cubicBezTo>
                      <a:cubicBezTo>
                        <a:pt x="2687135" y="864434"/>
                        <a:pt x="2664914" y="873638"/>
                        <a:pt x="2641743" y="873638"/>
                      </a:cubicBezTo>
                      <a:lnTo>
                        <a:pt x="87364" y="873638"/>
                      </a:lnTo>
                      <a:cubicBezTo>
                        <a:pt x="64194" y="873638"/>
                        <a:pt x="41972" y="864434"/>
                        <a:pt x="25588" y="848050"/>
                      </a:cubicBezTo>
                      <a:cubicBezTo>
                        <a:pt x="9204" y="831666"/>
                        <a:pt x="0" y="809445"/>
                        <a:pt x="0" y="786274"/>
                      </a:cubicBezTo>
                      <a:lnTo>
                        <a:pt x="0" y="87364"/>
                      </a:ln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6068" tIns="56068" rIns="56068" bIns="56068" numCol="1" spcCol="1270" anchor="ctr" anchorCtr="0">
                  <a:noAutofit/>
                </a:bodyPr>
                <a:lstStyle/>
                <a:p>
                  <a:pPr algn="ctr" defTabSz="50793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11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9" name="Стрелка влево 8"/>
                <p:cNvSpPr/>
                <p:nvPr/>
              </p:nvSpPr>
              <p:spPr>
                <a:xfrm rot="12971492">
                  <a:off x="2904013" y="2407524"/>
                  <a:ext cx="962233" cy="239611"/>
                </a:xfrm>
                <a:prstGeom prst="leftArrow">
                  <a:avLst>
                    <a:gd name="adj1" fmla="val 60000"/>
                    <a:gd name="adj2" fmla="val 5000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</p:sp>
            <p:sp>
              <p:nvSpPr>
                <p:cNvPr id="17" name="Стрелка влево 16"/>
                <p:cNvSpPr/>
                <p:nvPr/>
              </p:nvSpPr>
              <p:spPr>
                <a:xfrm rot="13746089">
                  <a:off x="1844892" y="3711618"/>
                  <a:ext cx="1002857" cy="257143"/>
                </a:xfrm>
                <a:prstGeom prst="leftArrow">
                  <a:avLst>
                    <a:gd name="adj1" fmla="val 60000"/>
                    <a:gd name="adj2" fmla="val 50000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1524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rgbClr r="0" g="0" b="0"/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9" name="Стрелка влево 18"/>
                <p:cNvSpPr/>
                <p:nvPr/>
              </p:nvSpPr>
              <p:spPr>
                <a:xfrm rot="18473970">
                  <a:off x="1855684" y="2362782"/>
                  <a:ext cx="958441" cy="240558"/>
                </a:xfrm>
                <a:prstGeom prst="leftArrow">
                  <a:avLst>
                    <a:gd name="adj1" fmla="val 60000"/>
                    <a:gd name="adj2" fmla="val 5000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0">
                  <a:schemeClr val="accent4"/>
                </a:lnRef>
                <a:fillRef idx="3">
                  <a:schemeClr val="accent4"/>
                </a:fillRef>
                <a:effectRef idx="3">
                  <a:schemeClr val="accent4"/>
                </a:effectRef>
                <a:fontRef idx="minor">
                  <a:schemeClr val="lt1"/>
                </a:fontRef>
              </p:style>
            </p:sp>
            <p:sp>
              <p:nvSpPr>
                <p:cNvPr id="20" name="Полилиния 19"/>
                <p:cNvSpPr/>
                <p:nvPr/>
              </p:nvSpPr>
              <p:spPr>
                <a:xfrm>
                  <a:off x="1608335" y="1688417"/>
                  <a:ext cx="2412000" cy="720000"/>
                </a:xfrm>
                <a:custGeom>
                  <a:avLst/>
                  <a:gdLst>
                    <a:gd name="connsiteX0" fmla="*/ 0 w 2857263"/>
                    <a:gd name="connsiteY0" fmla="*/ 83136 h 831355"/>
                    <a:gd name="connsiteX1" fmla="*/ 24350 w 2857263"/>
                    <a:gd name="connsiteY1" fmla="*/ 24350 h 831355"/>
                    <a:gd name="connsiteX2" fmla="*/ 83136 w 2857263"/>
                    <a:gd name="connsiteY2" fmla="*/ 0 h 831355"/>
                    <a:gd name="connsiteX3" fmla="*/ 2774127 w 2857263"/>
                    <a:gd name="connsiteY3" fmla="*/ 0 h 831355"/>
                    <a:gd name="connsiteX4" fmla="*/ 2832913 w 2857263"/>
                    <a:gd name="connsiteY4" fmla="*/ 24350 h 831355"/>
                    <a:gd name="connsiteX5" fmla="*/ 2857263 w 2857263"/>
                    <a:gd name="connsiteY5" fmla="*/ 83136 h 831355"/>
                    <a:gd name="connsiteX6" fmla="*/ 2857263 w 2857263"/>
                    <a:gd name="connsiteY6" fmla="*/ 748219 h 831355"/>
                    <a:gd name="connsiteX7" fmla="*/ 2832913 w 2857263"/>
                    <a:gd name="connsiteY7" fmla="*/ 807005 h 831355"/>
                    <a:gd name="connsiteX8" fmla="*/ 2774127 w 2857263"/>
                    <a:gd name="connsiteY8" fmla="*/ 831355 h 831355"/>
                    <a:gd name="connsiteX9" fmla="*/ 83136 w 2857263"/>
                    <a:gd name="connsiteY9" fmla="*/ 831355 h 831355"/>
                    <a:gd name="connsiteX10" fmla="*/ 24350 w 2857263"/>
                    <a:gd name="connsiteY10" fmla="*/ 807005 h 831355"/>
                    <a:gd name="connsiteX11" fmla="*/ 0 w 2857263"/>
                    <a:gd name="connsiteY11" fmla="*/ 748219 h 831355"/>
                    <a:gd name="connsiteX12" fmla="*/ 0 w 2857263"/>
                    <a:gd name="connsiteY12" fmla="*/ 83136 h 831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57263" h="831355">
                      <a:moveTo>
                        <a:pt x="0" y="83136"/>
                      </a:moveTo>
                      <a:cubicBezTo>
                        <a:pt x="0" y="61087"/>
                        <a:pt x="8759" y="39941"/>
                        <a:pt x="24350" y="24350"/>
                      </a:cubicBezTo>
                      <a:cubicBezTo>
                        <a:pt x="39941" y="8759"/>
                        <a:pt x="61087" y="0"/>
                        <a:pt x="83136" y="0"/>
                      </a:cubicBezTo>
                      <a:lnTo>
                        <a:pt x="2774127" y="0"/>
                      </a:lnTo>
                      <a:cubicBezTo>
                        <a:pt x="2796176" y="0"/>
                        <a:pt x="2817322" y="8759"/>
                        <a:pt x="2832913" y="24350"/>
                      </a:cubicBezTo>
                      <a:cubicBezTo>
                        <a:pt x="2848504" y="39941"/>
                        <a:pt x="2857263" y="61087"/>
                        <a:pt x="2857263" y="83136"/>
                      </a:cubicBezTo>
                      <a:lnTo>
                        <a:pt x="2857263" y="748219"/>
                      </a:lnTo>
                      <a:cubicBezTo>
                        <a:pt x="2857263" y="770268"/>
                        <a:pt x="2848504" y="791414"/>
                        <a:pt x="2832913" y="807005"/>
                      </a:cubicBezTo>
                      <a:cubicBezTo>
                        <a:pt x="2817322" y="822596"/>
                        <a:pt x="2796176" y="831355"/>
                        <a:pt x="2774127" y="831355"/>
                      </a:cubicBezTo>
                      <a:lnTo>
                        <a:pt x="83136" y="831355"/>
                      </a:lnTo>
                      <a:cubicBezTo>
                        <a:pt x="61087" y="831355"/>
                        <a:pt x="39941" y="822596"/>
                        <a:pt x="24350" y="807005"/>
                      </a:cubicBezTo>
                      <a:cubicBezTo>
                        <a:pt x="8759" y="791414"/>
                        <a:pt x="0" y="770268"/>
                        <a:pt x="0" y="748219"/>
                      </a:cubicBezTo>
                      <a:lnTo>
                        <a:pt x="0" y="83136"/>
                      </a:lnTo>
                      <a:close/>
                    </a:path>
                  </a:pathLst>
                </a:cu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4830" tIns="54830" rIns="54830" bIns="54830" numCol="1" spcCol="1270" anchor="ctr" anchorCtr="0">
                  <a:noAutofit/>
                </a:bodyPr>
                <a:lstStyle/>
                <a:p>
                  <a:pPr algn="ctr" defTabSz="50793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11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" name="Стрелка углом вверх 20"/>
                <p:cNvSpPr/>
                <p:nvPr/>
              </p:nvSpPr>
              <p:spPr>
                <a:xfrm rot="10800000">
                  <a:off x="2350565" y="960154"/>
                  <a:ext cx="1131429" cy="771429"/>
                </a:xfrm>
                <a:prstGeom prst="bentUpArrow">
                  <a:avLst>
                    <a:gd name="adj1" fmla="val 16181"/>
                    <a:gd name="adj2" fmla="val 17944"/>
                    <a:gd name="adj3" fmla="val 25000"/>
                  </a:avLst>
                </a:prstGeom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1524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rgbClr r="0" g="0" b="0"/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3" name="Стрелка влево 22"/>
                <p:cNvSpPr/>
                <p:nvPr/>
              </p:nvSpPr>
              <p:spPr>
                <a:xfrm rot="16200000">
                  <a:off x="6659702" y="2832892"/>
                  <a:ext cx="1105714" cy="240558"/>
                </a:xfrm>
                <a:prstGeom prst="leftArrow">
                  <a:avLst>
                    <a:gd name="adj1" fmla="val 60000"/>
                    <a:gd name="adj2" fmla="val 50000"/>
                  </a:avLst>
                </a:prstGeom>
                <a:solidFill>
                  <a:srgbClr val="CC00FF"/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1524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rgbClr r="0" g="0" b="0"/>
                </a:lnRef>
                <a:fillRef idx="1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4" name="Полилиния 23"/>
                <p:cNvSpPr/>
                <p:nvPr/>
              </p:nvSpPr>
              <p:spPr>
                <a:xfrm>
                  <a:off x="6036559" y="1680234"/>
                  <a:ext cx="2448000" cy="792000"/>
                </a:xfrm>
                <a:custGeom>
                  <a:avLst/>
                  <a:gdLst>
                    <a:gd name="connsiteX0" fmla="*/ 0 w 2893087"/>
                    <a:gd name="connsiteY0" fmla="*/ 87364 h 873638"/>
                    <a:gd name="connsiteX1" fmla="*/ 25588 w 2893087"/>
                    <a:gd name="connsiteY1" fmla="*/ 25588 h 873638"/>
                    <a:gd name="connsiteX2" fmla="*/ 87364 w 2893087"/>
                    <a:gd name="connsiteY2" fmla="*/ 0 h 873638"/>
                    <a:gd name="connsiteX3" fmla="*/ 2805723 w 2893087"/>
                    <a:gd name="connsiteY3" fmla="*/ 0 h 873638"/>
                    <a:gd name="connsiteX4" fmla="*/ 2867499 w 2893087"/>
                    <a:gd name="connsiteY4" fmla="*/ 25588 h 873638"/>
                    <a:gd name="connsiteX5" fmla="*/ 2893087 w 2893087"/>
                    <a:gd name="connsiteY5" fmla="*/ 87364 h 873638"/>
                    <a:gd name="connsiteX6" fmla="*/ 2893087 w 2893087"/>
                    <a:gd name="connsiteY6" fmla="*/ 786274 h 873638"/>
                    <a:gd name="connsiteX7" fmla="*/ 2867499 w 2893087"/>
                    <a:gd name="connsiteY7" fmla="*/ 848050 h 873638"/>
                    <a:gd name="connsiteX8" fmla="*/ 2805723 w 2893087"/>
                    <a:gd name="connsiteY8" fmla="*/ 873638 h 873638"/>
                    <a:gd name="connsiteX9" fmla="*/ 87364 w 2893087"/>
                    <a:gd name="connsiteY9" fmla="*/ 873638 h 873638"/>
                    <a:gd name="connsiteX10" fmla="*/ 25588 w 2893087"/>
                    <a:gd name="connsiteY10" fmla="*/ 848050 h 873638"/>
                    <a:gd name="connsiteX11" fmla="*/ 0 w 2893087"/>
                    <a:gd name="connsiteY11" fmla="*/ 786274 h 873638"/>
                    <a:gd name="connsiteX12" fmla="*/ 0 w 2893087"/>
                    <a:gd name="connsiteY12" fmla="*/ 87364 h 873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893087" h="873638">
                      <a:moveTo>
                        <a:pt x="0" y="87364"/>
                      </a:moveTo>
                      <a:cubicBezTo>
                        <a:pt x="0" y="64194"/>
                        <a:pt x="9204" y="41972"/>
                        <a:pt x="25588" y="25588"/>
                      </a:cubicBezTo>
                      <a:cubicBezTo>
                        <a:pt x="41972" y="9204"/>
                        <a:pt x="64193" y="0"/>
                        <a:pt x="87364" y="0"/>
                      </a:cubicBezTo>
                      <a:lnTo>
                        <a:pt x="2805723" y="0"/>
                      </a:lnTo>
                      <a:cubicBezTo>
                        <a:pt x="2828893" y="0"/>
                        <a:pt x="2851115" y="9204"/>
                        <a:pt x="2867499" y="25588"/>
                      </a:cubicBezTo>
                      <a:cubicBezTo>
                        <a:pt x="2883883" y="41972"/>
                        <a:pt x="2893087" y="64193"/>
                        <a:pt x="2893087" y="87364"/>
                      </a:cubicBezTo>
                      <a:lnTo>
                        <a:pt x="2893087" y="786274"/>
                      </a:lnTo>
                      <a:cubicBezTo>
                        <a:pt x="2893087" y="809444"/>
                        <a:pt x="2883883" y="831666"/>
                        <a:pt x="2867499" y="848050"/>
                      </a:cubicBezTo>
                      <a:cubicBezTo>
                        <a:pt x="2851115" y="864434"/>
                        <a:pt x="2828894" y="873638"/>
                        <a:pt x="2805723" y="873638"/>
                      </a:cubicBezTo>
                      <a:lnTo>
                        <a:pt x="87364" y="873638"/>
                      </a:lnTo>
                      <a:cubicBezTo>
                        <a:pt x="64194" y="873638"/>
                        <a:pt x="41972" y="864434"/>
                        <a:pt x="25588" y="848050"/>
                      </a:cubicBezTo>
                      <a:cubicBezTo>
                        <a:pt x="9204" y="831666"/>
                        <a:pt x="0" y="809445"/>
                        <a:pt x="0" y="786274"/>
                      </a:cubicBezTo>
                      <a:lnTo>
                        <a:pt x="0" y="87364"/>
                      </a:lnTo>
                      <a:close/>
                    </a:path>
                  </a:pathLst>
                </a:custGeom>
                <a:solidFill>
                  <a:srgbClr val="CC00FF"/>
                </a:solidFill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6068" tIns="56068" rIns="56068" bIns="56068" numCol="1" spcCol="1270" anchor="ctr" anchorCtr="0">
                  <a:noAutofit/>
                </a:bodyPr>
                <a:lstStyle/>
                <a:p>
                  <a:pPr algn="ctr" defTabSz="50793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11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1140255" y="2866628"/>
                  <a:ext cx="2160000" cy="936000"/>
                </a:xfrm>
                <a:prstGeom prst="rect">
                  <a:avLst/>
                </a:pr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57350" tIns="57350" rIns="57350" bIns="57350" numCol="1" spcCol="1270" anchor="ctr" anchorCtr="0">
                  <a:noAutofit/>
                </a:bodyPr>
                <a:lstStyle/>
                <a:p>
                  <a:pPr algn="ctr" defTabSz="507939">
                    <a:lnSpc>
                      <a:spcPts val="9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lt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неорганической и </a:t>
                  </a:r>
                </a:p>
                <a:p>
                  <a:pPr algn="ctr" defTabSz="507939">
                    <a:lnSpc>
                      <a:spcPts val="9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lt1"/>
                      </a:solidFill>
                      <a:latin typeface="Times New Roman" pitchFamily="18" charset="0"/>
                      <a:cs typeface="Times New Roman" pitchFamily="18" charset="0"/>
                    </a:rPr>
                    <a:t>аналитической химии</a:t>
                  </a:r>
                </a:p>
                <a:p>
                  <a:pPr algn="ctr" defTabSz="50793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lt1"/>
                      </a:solidFill>
                      <a:latin typeface="Times New Roman" pitchFamily="18" charset="0"/>
                      <a:cs typeface="Times New Roman" pitchFamily="18" charset="0"/>
                    </a:rPr>
                    <a:t>  Брач Б.Я., д.х.н., профессор, </a:t>
                  </a:r>
                </a:p>
                <a:p>
                  <a:pPr algn="ctr" defTabSz="507939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lt1"/>
                      </a:solidFill>
                      <a:latin typeface="Times New Roman" pitchFamily="18" charset="0"/>
                      <a:cs typeface="Times New Roman" pitchFamily="18" charset="0"/>
                    </a:rPr>
                    <a:t>с 1992 по 2006 </a:t>
                  </a:r>
                  <a:r>
                    <a:rPr lang="ru-RU" sz="1100" b="1" dirty="0" err="1">
                      <a:solidFill>
                        <a:schemeClr val="lt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r>
                    <a:rPr lang="ru-RU" sz="1100" b="1" dirty="0">
                      <a:solidFill>
                        <a:schemeClr val="lt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8" name="Стрелка вниз 7"/>
                <p:cNvSpPr/>
                <p:nvPr/>
              </p:nvSpPr>
              <p:spPr>
                <a:xfrm>
                  <a:off x="490095" y="681941"/>
                  <a:ext cx="625521" cy="5990925"/>
                </a:xfrm>
                <a:prstGeom prst="downArrow">
                  <a:avLst/>
                </a:prstGeom>
                <a:gradFill flip="none" rotWithShape="1">
                  <a:gsLst>
                    <a:gs pos="0">
                      <a:srgbClr val="A603AB">
                        <a:alpha val="64000"/>
                      </a:srgbClr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  <a:tileRect/>
                </a:gradFill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2000" dirty="0"/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1623497" y="1793416"/>
                  <a:ext cx="2396838" cy="4909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3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химии</a:t>
                  </a: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Брач Б.Я.,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д.х.н</a:t>
                  </a: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профессор (1986 г.), </a:t>
                  </a:r>
                  <a:endParaRPr lang="ru-RU" sz="1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1977 по 1992 </a:t>
                  </a:r>
                  <a:r>
                    <a:rPr lang="ru-RU" sz="10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3390795" y="2920249"/>
                  <a:ext cx="2357732" cy="54245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физической химии</a:t>
                  </a:r>
                </a:p>
                <a:p>
                  <a:pPr algn="ctr" defTabSz="888893"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ru-RU" sz="3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Сюткин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В.Н., д.х.н</a:t>
                  </a: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профессор, </a:t>
                  </a:r>
                  <a:endParaRPr lang="ru-RU" sz="11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1992 </a:t>
                  </a: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до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1997 </a:t>
                  </a: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ru-RU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3390795" y="3471616"/>
                  <a:ext cx="2357732" cy="33111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Ванчикова Е.В., к.х.н</a:t>
                  </a: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доцент, </a:t>
                  </a:r>
                  <a:endParaRPr lang="ru-RU" sz="11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1997 по 2006 </a:t>
                  </a: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ru-RU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Прямоугольник 42"/>
                <p:cNvSpPr/>
                <p:nvPr/>
              </p:nvSpPr>
              <p:spPr>
                <a:xfrm>
                  <a:off x="1794548" y="4251949"/>
                  <a:ext cx="2502083" cy="7189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неорганической,</a:t>
                  </a: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аналитической и физической  химии</a:t>
                  </a:r>
                  <a:endParaRPr lang="ru-RU" sz="11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ru-RU" sz="10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Сталюгин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В.В., к.х.н</a:t>
                  </a: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доцент, </a:t>
                  </a:r>
                  <a:endParaRPr lang="ru-RU" sz="1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2006 по 2010 </a:t>
                  </a:r>
                  <a:r>
                    <a:rPr lang="ru-RU" sz="10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" name="Прямоугольник 44"/>
                <p:cNvSpPr/>
                <p:nvPr/>
              </p:nvSpPr>
              <p:spPr>
                <a:xfrm>
                  <a:off x="3588287" y="5239886"/>
                  <a:ext cx="2520280" cy="5070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4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</a:t>
                  </a:r>
                  <a:r>
                    <a:rPr lang="ru-RU" sz="14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химии</a:t>
                  </a: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 Кочева Л.С., д.х.н</a:t>
                  </a: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профессор, </a:t>
                  </a:r>
                  <a:endParaRPr lang="ru-RU" sz="11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2010 по 2012 </a:t>
                  </a: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endParaRPr lang="ru-RU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" name="Прямоугольник 45"/>
                <p:cNvSpPr/>
                <p:nvPr/>
              </p:nvSpPr>
              <p:spPr>
                <a:xfrm>
                  <a:off x="3054817" y="5688866"/>
                  <a:ext cx="3629814" cy="7781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Залевская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О.А.,  к.х.н</a:t>
                  </a: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доцент, </a:t>
                  </a:r>
                  <a:endParaRPr lang="ru-RU" sz="11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2012</a:t>
                  </a:r>
                  <a:r>
                    <a:rPr lang="en-US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по 2017 </a:t>
                  </a: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Сталюгин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В.В., к.х.н., доцент , </a:t>
                  </a: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2017  по 2019 </a:t>
                  </a: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endParaRPr lang="ru-RU" sz="11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Тулаева Л.А., к.х.н., доцент, с 2019 г</a:t>
                  </a:r>
                  <a:endParaRPr lang="ru-RU" sz="11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6063594" y="3429000"/>
                  <a:ext cx="2405849" cy="94487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3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</a:t>
                  </a:r>
                  <a:r>
                    <a:rPr lang="ru-RU" sz="13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органической химии</a:t>
                  </a:r>
                  <a:endParaRPr lang="ru-RU" sz="11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Кучин</a:t>
                  </a: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А.В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д.х.н</a:t>
                  </a: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.,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член-корр. РАН, </a:t>
                  </a: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директор ИХ </a:t>
                  </a:r>
                  <a:r>
                    <a:rPr lang="ru-RU" sz="10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КомиНЦ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ru-RU" sz="10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УрО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РАН </a:t>
                  </a:r>
                  <a:endParaRPr lang="ru-RU" sz="1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2002 по 2010 </a:t>
                  </a:r>
                  <a:r>
                    <a:rPr lang="ru-RU" sz="10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5988035" y="1783889"/>
                  <a:ext cx="2568804" cy="65069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3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</a:t>
                  </a:r>
                  <a:r>
                    <a:rPr lang="ru-RU" sz="13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органической и </a:t>
                  </a: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300" b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биоорганической </a:t>
                  </a:r>
                  <a:r>
                    <a:rPr lang="ru-RU" sz="13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химии</a:t>
                  </a:r>
                  <a:endParaRPr lang="ru-RU" sz="13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Потапов Г.П., д.х.н., профессор (1991 г.) </a:t>
                  </a:r>
                  <a:endParaRPr lang="ru-RU" sz="10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 defTabSz="888893">
                    <a:lnSpc>
                      <a:spcPts val="714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000" b="1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</a:t>
                  </a:r>
                  <a:r>
                    <a:rPr lang="ru-RU" sz="1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1977 по 2002 </a:t>
                  </a:r>
                  <a:r>
                    <a:rPr lang="ru-RU" sz="10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endParaRPr lang="ru-RU" sz="1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-73024" y="961483"/>
                  <a:ext cx="721754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700" b="1" i="1" dirty="0" smtClean="0">
                      <a:solidFill>
                        <a:srgbClr val="C00000"/>
                      </a:solidFill>
                    </a:rPr>
                    <a:t>1973</a:t>
                  </a:r>
                  <a:endParaRPr lang="ru-RU" sz="1700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-73024" y="4921923"/>
                  <a:ext cx="721754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700" b="1" i="1" dirty="0" smtClean="0">
                      <a:solidFill>
                        <a:srgbClr val="C00000"/>
                      </a:solidFill>
                    </a:rPr>
                    <a:t>2010</a:t>
                  </a:r>
                  <a:endParaRPr lang="ru-RU" sz="1700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-73024" y="5445224"/>
                  <a:ext cx="721754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700" b="1" i="1" dirty="0" smtClean="0">
                      <a:solidFill>
                        <a:srgbClr val="C00000"/>
                      </a:solidFill>
                    </a:rPr>
                    <a:t>2012</a:t>
                  </a:r>
                  <a:endParaRPr lang="ru-RU" sz="1700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-73024" y="2842068"/>
                  <a:ext cx="721754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700" b="1" i="1" dirty="0" smtClean="0">
                      <a:solidFill>
                        <a:srgbClr val="C00000"/>
                      </a:solidFill>
                    </a:rPr>
                    <a:t>1992</a:t>
                  </a:r>
                  <a:endParaRPr lang="ru-RU" sz="1700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-5652" y="548680"/>
                  <a:ext cx="6736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b="1" i="1" dirty="0" smtClean="0">
                      <a:solidFill>
                        <a:srgbClr val="C00000"/>
                      </a:solidFill>
                    </a:rPr>
                    <a:t>Год</a:t>
                  </a:r>
                  <a:endParaRPr lang="ru-RU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-73024" y="1813382"/>
                  <a:ext cx="721754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700" b="1" i="1" dirty="0" smtClean="0">
                      <a:solidFill>
                        <a:srgbClr val="C00000"/>
                      </a:solidFill>
                    </a:rPr>
                    <a:t>1977</a:t>
                  </a:r>
                  <a:endParaRPr lang="ru-RU" sz="1700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-84121" y="25460"/>
                  <a:ext cx="9252519" cy="89255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flat" dir="tl">
                      <a:rot lat="0" lon="0" rev="6600000"/>
                    </a:lightRig>
                  </a:scene3d>
                  <a:sp3d extrusionH="25400" contourW="8890">
                    <a:bevelT w="38100" h="31750"/>
                    <a:contourClr>
                      <a:schemeClr val="accent2">
                        <a:shade val="75000"/>
                      </a:schemeClr>
                    </a:contourClr>
                  </a:sp3d>
                </a:bodyPr>
                <a:lstStyle/>
                <a:p>
                  <a:r>
                    <a:rPr lang="ru-RU" sz="2600" b="1" dirty="0">
                      <a:solidFill>
                        <a:srgbClr val="4F2270"/>
                      </a:solidFill>
                      <a:latin typeface="Monotype Corsiva" pitchFamily="66" charset="0"/>
                    </a:rPr>
                    <a:t>Этапы развития химического отделения СГУ им. Питирима Сорокина</a:t>
                  </a:r>
                </a:p>
                <a:p>
                  <a:endParaRPr lang="ru-RU" sz="2600" b="1" dirty="0">
                    <a:solidFill>
                      <a:srgbClr val="4F2270"/>
                    </a:solidFill>
                    <a:latin typeface="Monotype Corsiva" pitchFamily="66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-73024" y="3597386"/>
                  <a:ext cx="721754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700" b="1" i="1" dirty="0" smtClean="0">
                      <a:solidFill>
                        <a:srgbClr val="C00000"/>
                      </a:solidFill>
                    </a:rPr>
                    <a:t>2002</a:t>
                  </a:r>
                  <a:endParaRPr lang="ru-RU" sz="1700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-73024" y="4251949"/>
                  <a:ext cx="721754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700" b="1" i="1" dirty="0" smtClean="0">
                      <a:solidFill>
                        <a:srgbClr val="C00000"/>
                      </a:solidFill>
                    </a:rPr>
                    <a:t>2006</a:t>
                  </a:r>
                  <a:endParaRPr lang="ru-RU" sz="1700" b="1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57" name="Стрелка углом вверх 56"/>
                <p:cNvSpPr/>
                <p:nvPr/>
              </p:nvSpPr>
              <p:spPr>
                <a:xfrm rot="10800000" flipH="1">
                  <a:off x="6217897" y="960154"/>
                  <a:ext cx="1131429" cy="771429"/>
                </a:xfrm>
                <a:prstGeom prst="bentUpArrow">
                  <a:avLst>
                    <a:gd name="adj1" fmla="val 16181"/>
                    <a:gd name="adj2" fmla="val 17944"/>
                    <a:gd name="adj3" fmla="val 25000"/>
                  </a:avLst>
                </a:prstGeom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z="-152400" extrusionH="63500" prstMaterial="matte">
                  <a:bevelT w="25400" h="6350" prst="relaxedInset"/>
                  <a:contourClr>
                    <a:schemeClr val="bg1"/>
                  </a:contourClr>
                </a:sp3d>
              </p:spPr>
              <p:style>
                <a:lnRef idx="0">
                  <a:scrgbClr r="0" g="0" b="0"/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22" name="Полилиния 21"/>
                <p:cNvSpPr/>
                <p:nvPr/>
              </p:nvSpPr>
              <p:spPr>
                <a:xfrm>
                  <a:off x="3389011" y="634019"/>
                  <a:ext cx="2886698" cy="838636"/>
                </a:xfrm>
                <a:custGeom>
                  <a:avLst/>
                  <a:gdLst>
                    <a:gd name="connsiteX0" fmla="*/ 0 w 4347054"/>
                    <a:gd name="connsiteY0" fmla="*/ 142548 h 1425477"/>
                    <a:gd name="connsiteX1" fmla="*/ 41751 w 4347054"/>
                    <a:gd name="connsiteY1" fmla="*/ 41751 h 1425477"/>
                    <a:gd name="connsiteX2" fmla="*/ 142548 w 4347054"/>
                    <a:gd name="connsiteY2" fmla="*/ 0 h 1425477"/>
                    <a:gd name="connsiteX3" fmla="*/ 4204506 w 4347054"/>
                    <a:gd name="connsiteY3" fmla="*/ 0 h 1425477"/>
                    <a:gd name="connsiteX4" fmla="*/ 4305303 w 4347054"/>
                    <a:gd name="connsiteY4" fmla="*/ 41751 h 1425477"/>
                    <a:gd name="connsiteX5" fmla="*/ 4347054 w 4347054"/>
                    <a:gd name="connsiteY5" fmla="*/ 142548 h 1425477"/>
                    <a:gd name="connsiteX6" fmla="*/ 4347054 w 4347054"/>
                    <a:gd name="connsiteY6" fmla="*/ 1282929 h 1425477"/>
                    <a:gd name="connsiteX7" fmla="*/ 4305303 w 4347054"/>
                    <a:gd name="connsiteY7" fmla="*/ 1383726 h 1425477"/>
                    <a:gd name="connsiteX8" fmla="*/ 4204506 w 4347054"/>
                    <a:gd name="connsiteY8" fmla="*/ 1425477 h 1425477"/>
                    <a:gd name="connsiteX9" fmla="*/ 142548 w 4347054"/>
                    <a:gd name="connsiteY9" fmla="*/ 1425477 h 1425477"/>
                    <a:gd name="connsiteX10" fmla="*/ 41751 w 4347054"/>
                    <a:gd name="connsiteY10" fmla="*/ 1383726 h 1425477"/>
                    <a:gd name="connsiteX11" fmla="*/ 0 w 4347054"/>
                    <a:gd name="connsiteY11" fmla="*/ 1282929 h 1425477"/>
                    <a:gd name="connsiteX12" fmla="*/ 0 w 4347054"/>
                    <a:gd name="connsiteY12" fmla="*/ 142548 h 1425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347054" h="1425477">
                      <a:moveTo>
                        <a:pt x="0" y="142548"/>
                      </a:moveTo>
                      <a:cubicBezTo>
                        <a:pt x="0" y="104742"/>
                        <a:pt x="15019" y="68484"/>
                        <a:pt x="41751" y="41751"/>
                      </a:cubicBezTo>
                      <a:cubicBezTo>
                        <a:pt x="68484" y="15018"/>
                        <a:pt x="104742" y="0"/>
                        <a:pt x="142548" y="0"/>
                      </a:cubicBezTo>
                      <a:lnTo>
                        <a:pt x="4204506" y="0"/>
                      </a:lnTo>
                      <a:cubicBezTo>
                        <a:pt x="4242312" y="0"/>
                        <a:pt x="4278570" y="15019"/>
                        <a:pt x="4305303" y="41751"/>
                      </a:cubicBezTo>
                      <a:cubicBezTo>
                        <a:pt x="4332036" y="68484"/>
                        <a:pt x="4347054" y="104742"/>
                        <a:pt x="4347054" y="142548"/>
                      </a:cubicBezTo>
                      <a:lnTo>
                        <a:pt x="4347054" y="1282929"/>
                      </a:lnTo>
                      <a:cubicBezTo>
                        <a:pt x="4347054" y="1320735"/>
                        <a:pt x="4332036" y="1356993"/>
                        <a:pt x="4305303" y="1383726"/>
                      </a:cubicBezTo>
                      <a:cubicBezTo>
                        <a:pt x="4278570" y="1410459"/>
                        <a:pt x="4242312" y="1425477"/>
                        <a:pt x="4204506" y="1425477"/>
                      </a:cubicBezTo>
                      <a:lnTo>
                        <a:pt x="142548" y="1425477"/>
                      </a:lnTo>
                      <a:cubicBezTo>
                        <a:pt x="104742" y="1425477"/>
                        <a:pt x="68484" y="1410459"/>
                        <a:pt x="41751" y="1383726"/>
                      </a:cubicBezTo>
                      <a:cubicBezTo>
                        <a:pt x="15018" y="1356993"/>
                        <a:pt x="0" y="1320735"/>
                        <a:pt x="0" y="1282929"/>
                      </a:cubicBezTo>
                      <a:lnTo>
                        <a:pt x="0" y="142548"/>
                      </a:lnTo>
                      <a:close/>
                    </a:path>
                  </a:pathLst>
                </a:custGeom>
                <a:scene3d>
                  <a:camera prst="orthographicFront"/>
                  <a:lightRig rig="threePt" dir="t">
                    <a:rot lat="0" lon="0" rev="7500000"/>
                  </a:lightRig>
                </a:scene3d>
                <a:sp3d prstMaterial="plastic">
                  <a:bevelT w="127000" h="25400" prst="relaxedInset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5091" tIns="95091" rIns="95091" bIns="95091" numCol="1" spcCol="1270" anchor="ctr" anchorCtr="0">
                  <a:noAutofit/>
                </a:bodyPr>
                <a:lstStyle/>
                <a:p>
                  <a:pPr algn="ctr" defTabSz="88889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0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Кафедра химии</a:t>
                  </a:r>
                </a:p>
                <a:p>
                  <a:pPr algn="ctr" defTabSz="88889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1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  </a:t>
                  </a:r>
                  <a:r>
                    <a:rPr lang="ru-RU" sz="12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Брач Б.Я., к.х.н., доцент, </a:t>
                  </a:r>
                </a:p>
                <a:p>
                  <a:pPr algn="ctr" defTabSz="888893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1200" b="1" dirty="0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с 1973 по 1977 </a:t>
                  </a:r>
                  <a:r>
                    <a:rPr lang="ru-RU" sz="1200" b="1" dirty="0" err="1" smtClean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гг</a:t>
                  </a:r>
                  <a:endParaRPr lang="ru-RU" sz="1200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60" name="Picture 4" descr="&amp;Ncy;&amp;acy;&amp;ucy;&amp;kcy;&amp;icy;, &amp;KHcy;&amp;icy;&amp;mcy;&amp;icy;&amp;yacy;, &amp;Bcy;&amp;iecy;&amp;scy;&amp;pcy;&amp;lcy;&amp;acy;&amp;tcy;&amp;ncy;&amp;ocy;, &amp;Acy;&amp;tcy;&amp;ocy;&amp;mcy;, &amp;Acy;&amp;tcy;&amp;ocy;&amp;mcy;&amp;ncy;&amp;acy;&amp;yacy;, &amp;Tcy;&amp;iecy;&amp;rcy;&amp;iecy;&amp;zcy;&amp;acy;, &amp;Fcy;&amp;icy;&amp;zcy;&amp;icy;&amp;kcy;&amp;acy;"/>
                <p:cNvPicPr>
                  <a:picLocks noChangeAspect="1" noChangeArrowheads="1"/>
                </p:cNvPicPr>
                <p:nvPr/>
              </p:nvPicPr>
              <p:blipFill>
                <a:blip r:embed="rId2" cstate="screen">
                  <a:lum bright="-20000" contrast="30000"/>
                </a:blip>
                <a:srcRect/>
                <a:stretch>
                  <a:fillRect/>
                </a:stretch>
              </p:blipFill>
              <p:spPr bwMode="auto">
                <a:xfrm>
                  <a:off x="7452320" y="4611989"/>
                  <a:ext cx="1417366" cy="1388571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55" name="TextBox 54"/>
              <p:cNvSpPr txBox="1"/>
              <p:nvPr/>
            </p:nvSpPr>
            <p:spPr>
              <a:xfrm>
                <a:off x="-36512" y="6014873"/>
                <a:ext cx="721754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700" b="1" i="1" dirty="0" smtClean="0">
                    <a:solidFill>
                      <a:srgbClr val="C00000"/>
                    </a:solidFill>
                  </a:rPr>
                  <a:t>2017</a:t>
                </a:r>
                <a:endParaRPr lang="ru-RU" sz="1700" b="1" i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-36512" y="6488668"/>
              <a:ext cx="80850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700" b="1" i="1">
                  <a:solidFill>
                    <a:srgbClr val="C00000"/>
                  </a:solidFill>
                </a:defRPr>
              </a:lvl1pPr>
            </a:lstStyle>
            <a:p>
              <a:r>
                <a:rPr lang="ru-RU" dirty="0"/>
                <a:t>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2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тенд\эмблема ИБ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88640"/>
            <a:ext cx="1080120" cy="1387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195736" y="221739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биологии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ФИЦ  Коми НЦ УрО РАН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124744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Лаборатория биохимии 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биотехнологии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5776" y="2077422"/>
            <a:ext cx="18722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Володин В.В.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(выпуск 1980 г) –к.х.н. и  д.б.н., зав лабораторией.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769876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Володина (</a:t>
            </a:r>
            <a:r>
              <a:rPr lang="ru-RU" sz="1400" b="1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Шубейкина</a:t>
            </a: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С.О.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(выпуск 1986 г)  – к.б.н.,  с.н.с.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2316" y="6234117"/>
            <a:ext cx="2520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Донцов А.Г. </a:t>
            </a:r>
            <a:r>
              <a:rPr lang="ru-RU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(выпуск 1986 г) – к.х.н.,  с.н.с.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F:\Стенд\Институт биологии\P419129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1882" y="1755754"/>
            <a:ext cx="2259515" cy="194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940152" y="1112838"/>
            <a:ext cx="316835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экологической физиологии растений</a:t>
            </a:r>
          </a:p>
          <a:p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Захожий И.Г.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2002 г)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– к.б.н.,  н.с.</a:t>
            </a:r>
          </a:p>
          <a:p>
            <a:endParaRPr lang="ru-RU" sz="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 descr="F:\Стенд\Институт биологии\Захожий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499992" y="1412776"/>
            <a:ext cx="1465783" cy="1980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16216" y="502595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Ботанический сад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Пунегов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В.В.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1978 г)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 к.х.н.,  с.н.с.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F:\Стенд\Институт биологии\DSCN809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562770" y="4293096"/>
            <a:ext cx="178722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131840" y="6034062"/>
            <a:ext cx="572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ихтиологии и гидробиологии</a:t>
            </a:r>
          </a:p>
          <a:p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Соколова Н.П.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1987 г)  – ведущий инженер-химик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F:\Стенд\Институт биологии\Володина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78977" y="3687832"/>
            <a:ext cx="133058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F:\Стенд\Институт биологии\Кузиванова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H="1">
            <a:off x="7357166" y="2348880"/>
            <a:ext cx="1486451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4980902" y="3521600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Кузиванова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(Кукина) О.А.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–  ведущий инженер –химик</a:t>
            </a:r>
            <a:endParaRPr lang="ru-RU" sz="1400" dirty="0"/>
          </a:p>
        </p:txBody>
      </p:sp>
      <p:pic>
        <p:nvPicPr>
          <p:cNvPr id="6146" name="Picture 2" descr="F:\Стенд\Донцов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79" y="4423905"/>
            <a:ext cx="1873056" cy="181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Стенд\эмблема ИБ.tif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91580" y="215881"/>
            <a:ext cx="1224136" cy="1572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" name="Picture 1" descr="F:\Стенд\Институт биологии\IMG_120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1988840"/>
            <a:ext cx="2736625" cy="251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F:\Стенд\Институт биологии\Дымов_Лодыгин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8144" y="1015650"/>
            <a:ext cx="3023720" cy="198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F:\Стенд\Институт биологии\Шамрикова, экспедиция на баренцево море-2013 (с поплавками заморских суден)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118074" y="1231761"/>
            <a:ext cx="2170797" cy="289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9770" y="4663296"/>
            <a:ext cx="37921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генезиса, географии и экологии почв</a:t>
            </a:r>
          </a:p>
          <a:p>
            <a:pPr algn="ctr"/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Шамрикова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(Патрушева) Е.В.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1992 г)  –  д.б.н., с.н.с., зав. лабораторией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Дымов А.А.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2003 г)  – д.б.н.,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Кызъюрова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(Киреева) Е.В.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2000 г)  – ведущий  инженер-химик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3084907"/>
            <a:ext cx="3689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химии почв</a:t>
            </a:r>
          </a:p>
          <a:p>
            <a:pPr algn="ctr"/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Лодыгин Е.Д.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1997 г) –  д.б.н., с.н.с.</a:t>
            </a:r>
          </a:p>
          <a:p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Василевич Р.С.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2005 г) – к.б.н.,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Кубик  О.С.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2011 г) – к.б.н.,  инженер - исследователь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8208" y="4506020"/>
            <a:ext cx="47880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миграции радионуклидов и радиохимии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5716" y="215882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биологии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ФИЦ  Коми НЦ УрО РАН</a:t>
            </a:r>
          </a:p>
        </p:txBody>
      </p:sp>
      <p:pic>
        <p:nvPicPr>
          <p:cNvPr id="7170" name="Picture 2" descr="F:\Стенд\Рачкова-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69160"/>
            <a:ext cx="1654730" cy="180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3071" y="5877272"/>
            <a:ext cx="33597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Шапошникова (</a:t>
            </a:r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Носкова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) Л.М.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(выпуск 2001 г)  –  к.б.н.,  ведущий инженер-химик</a:t>
            </a:r>
          </a:p>
          <a:p>
            <a:r>
              <a:rPr lang="ru-RU" sz="1300" b="1" dirty="0" err="1">
                <a:latin typeface="Times New Roman" pitchFamily="18" charset="0"/>
                <a:cs typeface="Times New Roman" pitchFamily="18" charset="0"/>
              </a:rPr>
              <a:t>Гляд</a:t>
            </a:r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 В.М.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(выпуск 1990 г)  –  магистр химии, ведущий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инженер-химик</a:t>
            </a:r>
            <a:endParaRPr lang="ru-RU" sz="1300" dirty="0"/>
          </a:p>
        </p:txBody>
      </p:sp>
      <p:sp>
        <p:nvSpPr>
          <p:cNvPr id="4" name="TextBox 3"/>
          <p:cNvSpPr txBox="1"/>
          <p:nvPr/>
        </p:nvSpPr>
        <p:spPr>
          <a:xfrm>
            <a:off x="4203473" y="5138608"/>
            <a:ext cx="2971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Рачкова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(Канева) Н.Г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(выпуск 1989 г)  –  к.б.н., 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магистр химии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660" y="44624"/>
            <a:ext cx="1502103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E:\Выпускники _химики\Низовцев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153585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F:\Стенд\Кострова-фото-Сталюгин-2013\Бакашкин-3.jpg"/>
          <p:cNvPicPr>
            <a:picLocks noChangeAspect="1" noChangeArrowheads="1"/>
          </p:cNvPicPr>
          <p:nvPr/>
        </p:nvPicPr>
        <p:blipFill rotWithShape="1">
          <a:blip r:embed="rId5" cstate="screen"/>
          <a:srcRect l="12966" r="12982"/>
          <a:stretch/>
        </p:blipFill>
        <p:spPr bwMode="auto">
          <a:xfrm flipH="1">
            <a:off x="7312288" y="3494852"/>
            <a:ext cx="1839816" cy="1656184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582200"/>
              </p:ext>
            </p:extLst>
          </p:nvPr>
        </p:nvGraphicFramePr>
        <p:xfrm>
          <a:off x="108168" y="2924944"/>
          <a:ext cx="5976000" cy="3747440"/>
        </p:xfrm>
        <a:graphic>
          <a:graphicData uri="http://schemas.openxmlformats.org/drawingml/2006/table">
            <a:tbl>
              <a:tblPr/>
              <a:tblGrid>
                <a:gridCol w="22322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57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1680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124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800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Год </a:t>
                      </a: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выпуска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Должность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Зубкова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Людмила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Руслановна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1984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Кострова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Светлана Николаевна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1989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Бадулина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Наталья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Васильевна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1992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Лыткина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Жанна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Анатольевна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1994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Груздев Иван Владимирович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1996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smtClean="0">
                          <a:latin typeface="Times New Roman"/>
                          <a:ea typeface="Times New Roman"/>
                          <a:cs typeface="Times New Roman"/>
                        </a:rPr>
                        <a:t>д.х.н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.,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ст.научный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сотрудник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6476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Туманова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Евгения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Алексеевна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1997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Давыдова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Анжела </a:t>
                      </a:r>
                      <a:r>
                        <a:rPr lang="ru-RU" sz="10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Пантелеймоновна</a:t>
                      </a:r>
                      <a:endParaRPr lang="ru-RU" sz="1000" b="1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1998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Злобина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Наталья Вячеславовна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1999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Сытарь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Татьяна Сергеевна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2000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>
                          <a:latin typeface="Times New Roman"/>
                          <a:ea typeface="Times New Roman"/>
                          <a:cs typeface="Times New Roman"/>
                        </a:rPr>
                        <a:t>Габов Дмитрий Николаевич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2001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к.б.н., научный сотрудник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Зуева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Ольга Михайловна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2001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инженер-химик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466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Антонец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Людмила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Александровна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2002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инженер-химик </a:t>
                      </a:r>
                      <a:r>
                        <a:rPr lang="en-US" sz="100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 категории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err="1">
                          <a:latin typeface="Times New Roman"/>
                          <a:ea typeface="Times New Roman"/>
                          <a:cs typeface="Times New Roman"/>
                        </a:rPr>
                        <a:t>Бакашкин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 Сергей Владимирович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2002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инженер-электроник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Низовцев Андрей Николаевич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2002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ведущий инженер-электроник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Яковлева </a:t>
                      </a:r>
                      <a:r>
                        <a:rPr lang="ru-RU" sz="1000" b="1" i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Евгения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Вячеславовна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2005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к.б.н., научный сотрудник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83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Бондаренко Наталья Николаевна</a:t>
                      </a:r>
                      <a:endParaRPr lang="ru-RU" sz="1000" b="1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2006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инженер-химик </a:t>
                      </a: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категории</a:t>
                      </a: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52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Титова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 dirty="0">
                          <a:latin typeface="Times New Roman"/>
                          <a:ea typeface="Times New Roman"/>
                          <a:cs typeface="Times New Roman"/>
                        </a:rPr>
                        <a:t>Екатерина </a:t>
                      </a: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Сергеевна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i="1" dirty="0" smtClean="0">
                          <a:latin typeface="Times New Roman"/>
                          <a:ea typeface="Times New Roman"/>
                          <a:cs typeface="Times New Roman"/>
                        </a:rPr>
                        <a:t>Груздева Екатерина Ивановна</a:t>
                      </a:r>
                      <a:endParaRPr lang="ru-RU" sz="1000" b="1" i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2016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инженер-химик </a:t>
                      </a: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категории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инженер – химик </a:t>
                      </a:r>
                      <a:r>
                        <a:rPr lang="en-US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 категории</a:t>
                      </a: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9727" marR="5972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60420" name="Picture 4" descr="F:\Стенд\Кострова-фото-Сталюгин-2013\Габов-3.JPG"/>
          <p:cNvPicPr>
            <a:picLocks noChangeAspect="1" noChangeArrowheads="1"/>
          </p:cNvPicPr>
          <p:nvPr/>
        </p:nvPicPr>
        <p:blipFill rotWithShape="1">
          <a:blip r:embed="rId6" cstate="screen"/>
          <a:srcRect r="35484"/>
          <a:stretch/>
        </p:blipFill>
        <p:spPr bwMode="auto">
          <a:xfrm>
            <a:off x="6191956" y="1629000"/>
            <a:ext cx="1548396" cy="1800000"/>
          </a:xfrm>
          <a:prstGeom prst="rect">
            <a:avLst/>
          </a:prstGeom>
          <a:noFill/>
        </p:spPr>
      </p:pic>
      <p:pic>
        <p:nvPicPr>
          <p:cNvPr id="60422" name="Picture 6" descr="F:\Стенд\Кострова-фото-Сталюгин-2013\Зубкова-2.jpg"/>
          <p:cNvPicPr>
            <a:picLocks noChangeAspect="1" noChangeArrowheads="1"/>
          </p:cNvPicPr>
          <p:nvPr/>
        </p:nvPicPr>
        <p:blipFill rotWithShape="1">
          <a:blip r:embed="rId7" cstate="screen"/>
          <a:srcRect l="5438" r="35547"/>
          <a:stretch/>
        </p:blipFill>
        <p:spPr bwMode="auto">
          <a:xfrm flipH="1">
            <a:off x="7586988" y="1741715"/>
            <a:ext cx="1593524" cy="1800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0" y="44624"/>
            <a:ext cx="3779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Лаборатория «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Экоаналит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» 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ИБ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КомиНЦ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УрО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РАН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0417" name="Picture 1" descr="F:\Стенд\Кострова-фото-Сталюгин-2013\Кондратенок-3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51633" y="1050282"/>
            <a:ext cx="2700198" cy="180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4138" y="1301469"/>
            <a:ext cx="20645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Кондратенок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Б.М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. – к.х.н., доцент, выпускник химфака и  аспирантуры ЛГУ, ведущий специалист по аналитической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химии в РК, зав.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экоаналитической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лабораторией, зам. директора ИБ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КомиНЦ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РАН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1" name="Picture 5" descr="F:\Стенд\Кострова-фото-Сталюгин-2013\Груздев-2.JPG"/>
          <p:cNvPicPr>
            <a:picLocks noChangeAspect="1" noChangeArrowheads="1"/>
          </p:cNvPicPr>
          <p:nvPr/>
        </p:nvPicPr>
        <p:blipFill rotWithShape="1">
          <a:blip r:embed="rId9" cstate="screen"/>
          <a:srcRect r="29500"/>
          <a:stretch/>
        </p:blipFill>
        <p:spPr bwMode="auto">
          <a:xfrm>
            <a:off x="6384164" y="44624"/>
            <a:ext cx="1489131" cy="1584176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8096" y="136302"/>
            <a:ext cx="2290766" cy="913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Выпускники _химики\Злобина,Титов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28" y="3429000"/>
            <a:ext cx="1440000" cy="180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Выпускники _химики\Зуева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20" y="3206904"/>
            <a:ext cx="135979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Стенд\Кострова-фото-Сталюгин-2013\Сытарь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1"/>
          <a:stretch/>
        </p:blipFill>
        <p:spPr bwMode="auto">
          <a:xfrm>
            <a:off x="4818120" y="4993624"/>
            <a:ext cx="105964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Выпускники _химики\Костров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81" y="5195744"/>
            <a:ext cx="1753555" cy="159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F:\Стенд\Кострова-фото-Сталюгин-2013\Бадулина-2.jpg"/>
          <p:cNvPicPr>
            <a:picLocks noChangeAspect="1" noChangeArrowheads="1"/>
          </p:cNvPicPr>
          <p:nvPr/>
        </p:nvPicPr>
        <p:blipFill rotWithShape="1">
          <a:blip r:embed="rId15" cstate="screen"/>
          <a:srcRect t="5717" r="47004"/>
          <a:stretch/>
        </p:blipFill>
        <p:spPr bwMode="auto">
          <a:xfrm flipH="1">
            <a:off x="7749507" y="44624"/>
            <a:ext cx="1431005" cy="1697091"/>
          </a:xfrm>
          <a:prstGeom prst="rect">
            <a:avLst/>
          </a:prstGeom>
          <a:noFill/>
        </p:spPr>
      </p:pic>
      <p:pic>
        <p:nvPicPr>
          <p:cNvPr id="1029" name="Picture 5" descr="E:\Выпускники _химики\Лыткина-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83" y="5157192"/>
            <a:ext cx="1803707" cy="162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:\Стенд\2015_02_05 Институт геологии_химики\emblema.tif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88640"/>
            <a:ext cx="949606" cy="87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геологии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Н.П. Юшкина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ФИЦ Коми НЦ УрО РАН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412776"/>
            <a:ext cx="4860032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органической геохимии</a:t>
            </a:r>
          </a:p>
          <a:p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Бушнев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Д.А.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1995 г) 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зав. лабораторией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Валяева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О.В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(выпуск 1994 г)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с.н.с.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Бурдельная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Н.С.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2000 г)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с.н.с.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Зубова (Кирюхина) Т.А.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2013 г) – лаборант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1" name="Picture 3" descr="F:\Стенд\2015_02_05 Институт геологии_химики\IMG_152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04001" y="2852936"/>
            <a:ext cx="2207759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3" name="Picture 5" descr="F:\Стенд\2015_02_05 Институт геологии_химики\IMG_153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4797152"/>
            <a:ext cx="2160240" cy="162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4" name="Picture 6" descr="F:\Стенд\2015_02_05 Институт геологии_химики\IMG_152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627734" y="4797152"/>
            <a:ext cx="1800250" cy="1638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Picture 4" descr="F:\Стенд\2015_02_05 Институт геологии_химики\IMG_152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28541" y="2852936"/>
            <a:ext cx="1655427" cy="18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716016" y="1844824"/>
            <a:ext cx="4176464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экспериментальной минералогии</a:t>
            </a:r>
          </a:p>
          <a:p>
            <a:pPr algn="ctr"/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Камашев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Д.В.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1999 г) –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зав. лабораторией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Шанина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С.Н.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1993 г) –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 с.н.с.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5301208"/>
            <a:ext cx="273630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минерально-сырьевых ресурсов</a:t>
            </a:r>
          </a:p>
          <a:p>
            <a:pPr algn="ctr"/>
            <a:endParaRPr lang="ru-RU" sz="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Кузьмин Д.В.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1999 г)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к.х.н.,  н.с.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5" name="Picture 7" descr="F:\Стенд\2015_02_05 Институт геологии_химики\IMG_1540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396752" y="3212976"/>
            <a:ext cx="249572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6" name="Picture 8" descr="F:\Стенд\2015_02_05 Институт геологии_химики\Шанина, 06 1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810011" y="3284984"/>
            <a:ext cx="1418173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7" name="Picture 9" descr="F:\Стенд\2015_02_05 Институт геологии_химики\IMG_1518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452320" y="5013176"/>
            <a:ext cx="1458521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7452321" y="296069"/>
            <a:ext cx="15841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Соболева (Матвеева) М.А.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2011 г) –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лаборатории стратиграфии </a:t>
            </a:r>
          </a:p>
        </p:txBody>
      </p:sp>
      <p:pic>
        <p:nvPicPr>
          <p:cNvPr id="43018" name="Picture 10" descr="F:\Стенд\2015_02_05 Институт геологии_химики\Соболева(Матвеева)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5436096" y="260648"/>
            <a:ext cx="1944216" cy="154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F:\Стенд\2015_02_05 Институт геологии_химики\IMG_15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27784" y="5246858"/>
            <a:ext cx="1800200" cy="156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0" name="Picture 2" descr="F:\Стенд\2015_02_05 Институт геологии_химики\emblema.tif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5" y="188640"/>
            <a:ext cx="942924" cy="86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1196752"/>
            <a:ext cx="4139952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химии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минерального сырья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Кочева (Маркова) Л.С.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1979 г) – д.х.н., зав. лабораторией (до 2020 г),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Якимова Т.В.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1998 г) – старший инженер – химик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Ходакова (Малышева) А.М.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2001 г) – старший инженер – химик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Перовский  И.А.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(выпуск 2011 г)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Игнатьев Г.В.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2011 г) – инженер-химик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6" name="Picture 4" descr="F:\Стенд\2015_02_05 Институт геологии_химики\Ходакова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63688" y="3573016"/>
            <a:ext cx="1296144" cy="192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 descr="F:\Стенд\2015_02_05 Институт геологии_химики\IMG_152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27584" y="5085184"/>
            <a:ext cx="1512539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 descr="F:\Стенд\Завкафедрами\Кочева Л С 10-10 (1)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flipH="1">
            <a:off x="35496" y="3645024"/>
            <a:ext cx="1374455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868144" y="2146791"/>
            <a:ext cx="321183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Лаборатория структурной и морфологической кристаллографии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Мартиросян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(Ковалева) О.В.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1999 г)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с.н.с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(до 2015 г.)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8" name="Picture 6" descr="F:\Стенд\2015_02_05 Институт геологии_химики\IMG_153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H="1">
            <a:off x="7236296" y="188640"/>
            <a:ext cx="1799902" cy="1350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9" name="Picture 7" descr="F:\Стенд\2015_02_05 Институт геологии_химики\Ковалева2009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211960" y="1232718"/>
            <a:ext cx="1552018" cy="2196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563888" y="3567207"/>
            <a:ext cx="410445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Группа изотопной геохимии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Ветошкина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О.С.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1988 г)  –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к.г-м.н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н.с.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Сажина (Соловей) А.Г.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1989 г) – старший инженер-химик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Смолева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(Смирнова) И.В.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1989 г) – старший инженер-химик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40" name="Picture 8" descr="F:\Стенд\2015_02_05 Институт геологии_химики\ветошкина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7668344" y="3652415"/>
            <a:ext cx="1361411" cy="2080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1" name="Picture 9" descr="F:\Стенд\2015_02_05 Институт геологии_химики\IMG_1534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788024" y="5012842"/>
            <a:ext cx="1368152" cy="151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2" name="Picture 10" descr="F:\Стенд\2015_02_05 Институт геологии_химики\IMG_1536.JP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084168" y="5229200"/>
            <a:ext cx="1872208" cy="1566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796136" y="962144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Панфилова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Коннина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Г.А.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1979 г)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0152" y="1640413"/>
            <a:ext cx="352839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начальник шлифовальной мастерской </a:t>
            </a:r>
          </a:p>
          <a:p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( до 2020 г)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9532" y="-27384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Институт геологии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им. Н.П. Юшкина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ФИЦ Коми НЦ УрО РАН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343" y="80515"/>
            <a:ext cx="878497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	</a:t>
            </a:r>
            <a:r>
              <a:rPr lang="ru-RU" sz="1400" b="1" dirty="0" smtClean="0"/>
              <a:t>		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ОАО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Монди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СЛПК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r>
              <a:rPr lang="ru-RU" sz="1350" b="1" dirty="0" smtClean="0"/>
              <a:t>Андреев </a:t>
            </a:r>
            <a:r>
              <a:rPr lang="ru-RU" sz="1350" b="1" dirty="0"/>
              <a:t>Евгений Леонидович (</a:t>
            </a:r>
            <a:r>
              <a:rPr lang="ru-RU" sz="1350" dirty="0"/>
              <a:t>выпуск </a:t>
            </a:r>
            <a:r>
              <a:rPr lang="ru-RU" sz="1350" dirty="0" smtClean="0"/>
              <a:t>1978 г</a:t>
            </a:r>
            <a:r>
              <a:rPr lang="ru-RU" sz="1350" dirty="0"/>
              <a:t>)  – </a:t>
            </a:r>
            <a:r>
              <a:rPr lang="ru-RU" sz="1350" dirty="0" smtClean="0"/>
              <a:t>до 2016 года,</a:t>
            </a:r>
          </a:p>
          <a:p>
            <a:r>
              <a:rPr lang="ru-RU" sz="1350" b="1" dirty="0" smtClean="0"/>
              <a:t>Злобин </a:t>
            </a:r>
            <a:r>
              <a:rPr lang="ru-RU" sz="1350" b="1" dirty="0"/>
              <a:t>Дмитрий Александрович </a:t>
            </a:r>
            <a:r>
              <a:rPr lang="ru-RU" sz="1350" dirty="0"/>
              <a:t>(выпуск 1999 г) – </a:t>
            </a:r>
            <a:r>
              <a:rPr lang="ru-RU" sz="1350" dirty="0" smtClean="0"/>
              <a:t>начальник</a:t>
            </a:r>
          </a:p>
          <a:p>
            <a:r>
              <a:rPr lang="ru-RU" sz="1350" dirty="0" smtClean="0"/>
              <a:t> </a:t>
            </a:r>
            <a:r>
              <a:rPr lang="ru-RU" sz="1350" dirty="0"/>
              <a:t>Управления водопроводно-канализационного хозяйства</a:t>
            </a:r>
            <a:r>
              <a:rPr lang="ru-RU" sz="1350" dirty="0" smtClean="0"/>
              <a:t>;</a:t>
            </a:r>
          </a:p>
          <a:p>
            <a:r>
              <a:rPr lang="ru-RU" sz="1350" b="1" dirty="0" err="1" smtClean="0"/>
              <a:t>Губинов</a:t>
            </a:r>
            <a:r>
              <a:rPr lang="ru-RU" sz="1350" b="1" dirty="0" smtClean="0"/>
              <a:t> </a:t>
            </a:r>
            <a:r>
              <a:rPr lang="ru-RU" sz="1350" b="1" dirty="0"/>
              <a:t>Николай Александрович </a:t>
            </a:r>
            <a:r>
              <a:rPr lang="ru-RU" sz="1350" dirty="0"/>
              <a:t>(выпуск </a:t>
            </a:r>
            <a:r>
              <a:rPr lang="ru-RU" sz="1350" dirty="0" smtClean="0"/>
              <a:t>1983 г) </a:t>
            </a:r>
            <a:r>
              <a:rPr lang="ru-RU" sz="1350" dirty="0"/>
              <a:t>– начальник отдела </a:t>
            </a:r>
            <a:endParaRPr lang="ru-RU" sz="1350" dirty="0" smtClean="0"/>
          </a:p>
          <a:p>
            <a:r>
              <a:rPr lang="ru-RU" sz="1350" dirty="0" smtClean="0"/>
              <a:t>землепользования </a:t>
            </a:r>
            <a:r>
              <a:rPr lang="ru-RU" sz="1350" dirty="0"/>
              <a:t>и экспертиз проектов Управления по </a:t>
            </a:r>
            <a:r>
              <a:rPr lang="ru-RU" sz="1350" dirty="0" smtClean="0"/>
              <a:t>развитию</a:t>
            </a:r>
          </a:p>
          <a:p>
            <a:r>
              <a:rPr lang="ru-RU" sz="1350" dirty="0" smtClean="0"/>
              <a:t> </a:t>
            </a:r>
            <a:r>
              <a:rPr lang="ru-RU" sz="1350" dirty="0"/>
              <a:t>и техническому </a:t>
            </a:r>
            <a:r>
              <a:rPr lang="ru-RU" sz="1350" dirty="0" smtClean="0"/>
              <a:t>перевооружению – до 2016 г;</a:t>
            </a:r>
          </a:p>
          <a:p>
            <a:r>
              <a:rPr lang="ru-RU" sz="1350" b="1" dirty="0" smtClean="0"/>
              <a:t>Пшеницына </a:t>
            </a:r>
            <a:r>
              <a:rPr lang="ru-RU" sz="1350" b="1" dirty="0"/>
              <a:t>(</a:t>
            </a:r>
            <a:r>
              <a:rPr lang="ru-RU" sz="1350" b="1" dirty="0" err="1"/>
              <a:t>Туманик</a:t>
            </a:r>
            <a:r>
              <a:rPr lang="ru-RU" sz="1350" b="1" dirty="0"/>
              <a:t>) Людмила Михайловна </a:t>
            </a:r>
            <a:r>
              <a:rPr lang="ru-RU" sz="1350" dirty="0"/>
              <a:t>(выпуск </a:t>
            </a:r>
            <a:r>
              <a:rPr lang="ru-RU" sz="1350" dirty="0" smtClean="0"/>
              <a:t>1984 г) </a:t>
            </a:r>
            <a:r>
              <a:rPr lang="ru-RU" sz="1350" dirty="0"/>
              <a:t>– </a:t>
            </a:r>
            <a:r>
              <a:rPr lang="ru-RU" sz="1350" dirty="0" smtClean="0"/>
              <a:t>директор </a:t>
            </a:r>
            <a:r>
              <a:rPr lang="ru-RU" sz="1350" dirty="0"/>
              <a:t>Центра клиентского сервиса</a:t>
            </a:r>
            <a:r>
              <a:rPr lang="ru-RU" sz="1350" dirty="0" smtClean="0"/>
              <a:t>;</a:t>
            </a:r>
          </a:p>
          <a:p>
            <a:r>
              <a:rPr lang="ru-RU" sz="1350" b="1" dirty="0" smtClean="0"/>
              <a:t>Леонов </a:t>
            </a:r>
            <a:r>
              <a:rPr lang="ru-RU" sz="1350" b="1" dirty="0"/>
              <a:t>Андрей Николаевич </a:t>
            </a:r>
            <a:r>
              <a:rPr lang="ru-RU" sz="1350" dirty="0"/>
              <a:t>(выпуск </a:t>
            </a:r>
            <a:r>
              <a:rPr lang="ru-RU" sz="1350" dirty="0" smtClean="0"/>
              <a:t>1992 г</a:t>
            </a:r>
            <a:r>
              <a:rPr lang="ru-RU" sz="1350" dirty="0"/>
              <a:t>) – руководитель проектов службы инжиниринга Управления по развитию и техническому </a:t>
            </a:r>
            <a:r>
              <a:rPr lang="ru-RU" sz="1350" dirty="0" smtClean="0"/>
              <a:t>перевооружению -  до 2015 года;</a:t>
            </a:r>
          </a:p>
          <a:p>
            <a:r>
              <a:rPr lang="ru-RU" sz="1350" b="1" dirty="0" smtClean="0"/>
              <a:t>Ерин </a:t>
            </a:r>
            <a:r>
              <a:rPr lang="ru-RU" sz="1350" b="1" dirty="0"/>
              <a:t>Николай Юрьевич </a:t>
            </a:r>
            <a:r>
              <a:rPr lang="ru-RU" sz="1350" dirty="0"/>
              <a:t>(</a:t>
            </a:r>
            <a:r>
              <a:rPr lang="ru-RU" sz="1350" dirty="0" smtClean="0"/>
              <a:t>выпуск 1994 г) – к.т.н., </a:t>
            </a:r>
            <a:r>
              <a:rPr lang="ru-RU" sz="1350" dirty="0"/>
              <a:t>начальник </a:t>
            </a:r>
            <a:r>
              <a:rPr lang="ru-RU" sz="1350" dirty="0" smtClean="0"/>
              <a:t> центр. </a:t>
            </a:r>
            <a:r>
              <a:rPr lang="ru-RU" sz="1350" dirty="0"/>
              <a:t>лаборатории Технологической службы</a:t>
            </a:r>
            <a:r>
              <a:rPr lang="ru-RU" sz="1350" dirty="0" smtClean="0"/>
              <a:t>;</a:t>
            </a:r>
          </a:p>
          <a:p>
            <a:r>
              <a:rPr lang="ru-RU" sz="1350" b="1" dirty="0" smtClean="0"/>
              <a:t>Андреев </a:t>
            </a:r>
            <a:r>
              <a:rPr lang="ru-RU" sz="1350" b="1" dirty="0"/>
              <a:t>Юрий Юрьевич </a:t>
            </a:r>
            <a:r>
              <a:rPr lang="ru-RU" sz="1350" dirty="0"/>
              <a:t>(выпуск </a:t>
            </a:r>
            <a:r>
              <a:rPr lang="ru-RU" sz="1350" dirty="0" smtClean="0"/>
              <a:t>1993 г </a:t>
            </a:r>
            <a:r>
              <a:rPr lang="ru-RU" sz="1350" dirty="0"/>
              <a:t>) – </a:t>
            </a:r>
            <a:r>
              <a:rPr lang="ru-RU" sz="1350" dirty="0" smtClean="0"/>
              <a:t>начальник энергетического производства;</a:t>
            </a:r>
            <a:endParaRPr lang="en-US" sz="1350" dirty="0" smtClean="0"/>
          </a:p>
          <a:p>
            <a:r>
              <a:rPr lang="ru-RU" sz="1350" b="1" dirty="0" smtClean="0"/>
              <a:t>Леонова </a:t>
            </a:r>
            <a:r>
              <a:rPr lang="ru-RU" sz="1350" b="1" dirty="0" err="1" smtClean="0"/>
              <a:t>Зайтуна</a:t>
            </a:r>
            <a:r>
              <a:rPr lang="ru-RU" sz="1350" b="1" dirty="0" smtClean="0"/>
              <a:t> </a:t>
            </a:r>
            <a:r>
              <a:rPr lang="ru-RU" sz="1350" b="1" dirty="0" err="1" smtClean="0"/>
              <a:t>Мансуровна</a:t>
            </a:r>
            <a:r>
              <a:rPr lang="ru-RU" sz="1350" b="1" dirty="0" smtClean="0"/>
              <a:t> </a:t>
            </a:r>
            <a:r>
              <a:rPr lang="ru-RU" sz="1350" dirty="0" smtClean="0"/>
              <a:t>(выпуск 1992 г) – </a:t>
            </a:r>
            <a:r>
              <a:rPr lang="ru-RU" sz="1350" dirty="0"/>
              <a:t>зам. начальника химического цеха ТЭЦ</a:t>
            </a:r>
            <a:r>
              <a:rPr lang="ru-RU" sz="1350" dirty="0" smtClean="0"/>
              <a:t>;</a:t>
            </a:r>
          </a:p>
          <a:p>
            <a:r>
              <a:rPr lang="ru-RU" sz="1350" b="1" dirty="0" smtClean="0"/>
              <a:t>Игнатова (Прохоренко) Евгения Сергеевна </a:t>
            </a:r>
            <a:r>
              <a:rPr lang="ru-RU" sz="1350" dirty="0" smtClean="0"/>
              <a:t>(выпуск 1999 г) – аппаратчик водоочистки хим. цеха ТЭЦ;</a:t>
            </a:r>
            <a:endParaRPr lang="ru-RU" sz="1350" dirty="0"/>
          </a:p>
          <a:p>
            <a:r>
              <a:rPr lang="ru-RU" sz="1350" b="1" dirty="0" err="1" smtClean="0"/>
              <a:t>Стафеева</a:t>
            </a:r>
            <a:r>
              <a:rPr lang="ru-RU" sz="1350" b="1" dirty="0" smtClean="0"/>
              <a:t> </a:t>
            </a:r>
            <a:r>
              <a:rPr lang="ru-RU" sz="1350" b="1" dirty="0"/>
              <a:t>Елена </a:t>
            </a:r>
            <a:r>
              <a:rPr lang="ru-RU" sz="1350" b="1" dirty="0" smtClean="0"/>
              <a:t>Александровна  </a:t>
            </a:r>
            <a:r>
              <a:rPr lang="ru-RU" sz="1350" dirty="0"/>
              <a:t>(выпуск </a:t>
            </a:r>
            <a:r>
              <a:rPr lang="ru-RU" sz="1350" dirty="0" smtClean="0"/>
              <a:t>2000 г </a:t>
            </a:r>
            <a:r>
              <a:rPr lang="ru-RU" sz="1350" dirty="0"/>
              <a:t>) – </a:t>
            </a:r>
            <a:r>
              <a:rPr lang="ru-RU" sz="1350" dirty="0" smtClean="0"/>
              <a:t>зам. главного эколога отдела </a:t>
            </a:r>
            <a:r>
              <a:rPr lang="ru-RU" sz="1350" dirty="0"/>
              <a:t>охраны окружающей среды</a:t>
            </a:r>
            <a:r>
              <a:rPr lang="ru-RU" sz="1350" dirty="0" smtClean="0"/>
              <a:t>;</a:t>
            </a:r>
          </a:p>
          <a:p>
            <a:r>
              <a:rPr lang="ru-RU" sz="1350" b="1" dirty="0" smtClean="0"/>
              <a:t>Крылов Дмитрий Николаевич </a:t>
            </a:r>
            <a:r>
              <a:rPr lang="ru-RU" sz="1350" dirty="0" smtClean="0"/>
              <a:t>(выпуск 2012 г) – ведущий инженер по охране труда Управления промышленной безопасности</a:t>
            </a:r>
          </a:p>
          <a:p>
            <a:endParaRPr lang="ru-RU" sz="800" dirty="0"/>
          </a:p>
        </p:txBody>
      </p:sp>
      <p:pic>
        <p:nvPicPr>
          <p:cNvPr id="6" name="Picture 4" descr="http://printandpack.net/wp-content/uploads/2012/07/%D0%9C%D0%BE%D0%BD%D0%B4%D0%B8-%D0%A1%D1%8B%D0%BA%D1%82%D1%8B%D0%B2%D0%BA%D0%B0%D1%80%D1%81%D0%BA%D0%B8%D0%B9-%D0%9B%D0%9F%D0%9A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64696" y="332656"/>
            <a:ext cx="2699792" cy="11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F:\Стенд\IMG_7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6"/>
          <a:stretch/>
        </p:blipFill>
        <p:spPr bwMode="auto">
          <a:xfrm>
            <a:off x="133529" y="4336028"/>
            <a:ext cx="1656446" cy="2051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тенд\СЛПК\Андреев Юр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336028"/>
            <a:ext cx="2424149" cy="198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Стенд\СЛПК\Ерин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7"/>
          <a:stretch/>
        </p:blipFill>
        <p:spPr bwMode="auto">
          <a:xfrm>
            <a:off x="5501284" y="4153590"/>
            <a:ext cx="1712427" cy="198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Стенд\СЛПК\Леонов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15866"/>
          <a:stretch/>
        </p:blipFill>
        <p:spPr bwMode="auto">
          <a:xfrm>
            <a:off x="7257636" y="4271380"/>
            <a:ext cx="1808921" cy="198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9872" y="6433591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Андреев Ю.Ю.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3331" y="6423538"/>
            <a:ext cx="154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Леонов А.Н.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01283" y="6309320"/>
            <a:ext cx="1712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Ерин Н.Ю.</a:t>
            </a:r>
            <a:endParaRPr 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257636" y="6275437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Леонова З.М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pic>
        <p:nvPicPr>
          <p:cNvPr id="14" name="Picture 2" descr="F:\Выпускники _химики_сентябрь 2018\Злобин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/>
          <a:stretch/>
        </p:blipFill>
        <p:spPr bwMode="auto">
          <a:xfrm>
            <a:off x="1679983" y="4460037"/>
            <a:ext cx="1810530" cy="136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35696" y="5949280"/>
            <a:ext cx="154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Злобин Д.А.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35896" y="6463208"/>
            <a:ext cx="1512168" cy="268107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4200" y="187051"/>
            <a:ext cx="91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Экспертно-криминалистический центр МВД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по Республике Коми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Picture 2" descr="C:\Documents and Settings\V_V_S\Рабочий стол\Стенд\IMG_104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940" y="1018048"/>
            <a:ext cx="2995029" cy="2278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V_V_S\Рабочий стол\Стенд\IMG_087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775" y="3046348"/>
            <a:ext cx="3031862" cy="2181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09643" y="3573016"/>
            <a:ext cx="30592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Приходько Дмитрий Алексеевич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1993 г) – полковник полиции, зам. начальника ЭКЦ и начальник отдела специальных экспертиз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93094" y="5354052"/>
            <a:ext cx="5034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Ефремов Сергей Викторович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1993 г) – полковник полиции, зам. начальника ЭКЦ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6512" y="3538654"/>
            <a:ext cx="2710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Зубков Андрей Владимирович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1982 г) – полковник милиции, начальник ЭКЦ МВД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РК с 1995 г  по  2007 г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E:\Выпускники _химики\img1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0"/>
          <a:stretch/>
        </p:blipFill>
        <p:spPr bwMode="auto">
          <a:xfrm>
            <a:off x="323528" y="980400"/>
            <a:ext cx="2160239" cy="252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43546" y="6021288"/>
            <a:ext cx="59489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Гармаш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Юрий Иванович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1993 г)  - эксперт ЭКЦ, начальник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ЭКО Управления ФСКН России по Республике Коми (2003 – 2014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полковник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полиции, ныне адвокат (второе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юридическое образование)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88" y="4663582"/>
            <a:ext cx="2635485" cy="2047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s://mvd.ru/upload/site1/zsa/EKC_n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41447"/>
            <a:ext cx="146548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244" y="24400"/>
            <a:ext cx="903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ЭКЦ  МВД по РК, отдел специальных экспертиз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244" y="2842126"/>
            <a:ext cx="381668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Ковшиков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Игорь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(выпуск 2005 г)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подполковник полиции, зам. начальника отдела специальных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Чернов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1997 г)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майор полиции , главный эксперт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Лапин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2003 г)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майор  полиции,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(Соловьева)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Ольга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Вячеславовна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2007 г) – майор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гл. эксперт;</a:t>
            </a:r>
          </a:p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Снежкова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Мелехина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Светлана 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Витальевна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2007 г)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 полиции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 эксперт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Никифоров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Владимирович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2011 г) – магистр химии,    майор  полиции, гл. эксперт;</a:t>
            </a:r>
          </a:p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Чарков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2011 г) –  магистр химии, майор полиции,  гл. эксперт.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7" name="Picture 3" descr="F:\Стенд\Фото химики ЭКО МВД\0198.jpg"/>
          <p:cNvPicPr>
            <a:picLocks noChangeAspect="1" noChangeArrowheads="1"/>
          </p:cNvPicPr>
          <p:nvPr/>
        </p:nvPicPr>
        <p:blipFill rotWithShape="1">
          <a:blip r:embed="rId2" cstate="screen"/>
          <a:srcRect t="6970" r="16886"/>
          <a:stretch/>
        </p:blipFill>
        <p:spPr bwMode="auto">
          <a:xfrm>
            <a:off x="3728567" y="2060848"/>
            <a:ext cx="1745716" cy="1705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6" name="Picture 2" descr="F:\Стенд\Фото химики ЭКО МВД\0167.jpg"/>
          <p:cNvPicPr>
            <a:picLocks noChangeAspect="1" noChangeArrowheads="1"/>
          </p:cNvPicPr>
          <p:nvPr/>
        </p:nvPicPr>
        <p:blipFill rotWithShape="1">
          <a:blip r:embed="rId3" cstate="screen"/>
          <a:srcRect l="33848" r="-1"/>
          <a:stretch/>
        </p:blipFill>
        <p:spPr bwMode="auto">
          <a:xfrm>
            <a:off x="7022862" y="2420888"/>
            <a:ext cx="2013634" cy="2246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F:\Стенд\Косолапов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244" y="507908"/>
            <a:ext cx="2689772" cy="225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21520" y="476672"/>
            <a:ext cx="5976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Косолапов Михаил Валерьевич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2003 г) – подполковник полиции, зам. начальника отдела специальных экспертиз ЭКЦ,  двукратный второй  призер Всероссийского конкурса профессионального мастерства среди сотрудников экспертно-криминалистических подразделений территориальных органов МВД РФ на звание «Лучший по профессии» (2008 и 2014 г), его дипломная работа (2003 г) удостоена грамоты и медали Министерства Образования и Науки  РФ.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F:\Стенд\Никифоров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028006" y="4293547"/>
            <a:ext cx="1568330" cy="222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044" y="4925077"/>
            <a:ext cx="1800000" cy="1744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52" y="2113377"/>
            <a:ext cx="1800000" cy="1879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F:\Стенд\Фото химики ЭКО МВД\IMG_0864.JPG"/>
          <p:cNvPicPr>
            <a:picLocks noChangeAspect="1" noChangeArrowheads="1"/>
          </p:cNvPicPr>
          <p:nvPr/>
        </p:nvPicPr>
        <p:blipFill rotWithShape="1">
          <a:blip r:embed="rId8" cstate="screen"/>
          <a:srcRect l="24612" t="10686"/>
          <a:stretch/>
        </p:blipFill>
        <p:spPr bwMode="auto">
          <a:xfrm>
            <a:off x="4054498" y="5105192"/>
            <a:ext cx="1916077" cy="1707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Стенд\Фото химики ЭКО МВД\IMG_0846.JPG"/>
          <p:cNvPicPr>
            <a:picLocks noChangeAspect="1" noChangeArrowheads="1"/>
          </p:cNvPicPr>
          <p:nvPr/>
        </p:nvPicPr>
        <p:blipFill rotWithShape="1">
          <a:blip r:embed="rId9" cstate="screen"/>
          <a:srcRect l="10991"/>
          <a:stretch/>
        </p:blipFill>
        <p:spPr bwMode="auto">
          <a:xfrm flipH="1">
            <a:off x="3745406" y="3809070"/>
            <a:ext cx="1469880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https://mvd.ru/upload/site1/zsa/EKC_new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61" y="4077072"/>
            <a:ext cx="681334" cy="10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9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Стенд\DSC0035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6228184" y="4371086"/>
            <a:ext cx="2529136" cy="2370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5161255"/>
            <a:ext cx="5804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Попов  Михаил Николаевич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(выпуск 2005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- майор полиции,  старший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эксперт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ЭКО, г. Ухта </a:t>
            </a:r>
          </a:p>
          <a:p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Коюшев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Иван Николаевич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(выпуск 2008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- майор полиции , старший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эксперт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ЭКО, г. Усинск  </a:t>
            </a:r>
          </a:p>
          <a:p>
            <a:endParaRPr lang="ru-RU" sz="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Мокрецов Максим Евгеньевич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2014 г) – лейтенант полиции, эксперт ЭКО, г. Котлас Архангельской 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7368" y="3167097"/>
            <a:ext cx="85689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Киселев Кирилл Леонидович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1998 г) – подполковник полиции, зам. начальника ЭКО, г. Сыктывкар</a:t>
            </a:r>
          </a:p>
          <a:p>
            <a:endParaRPr lang="ru-RU" sz="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Станевич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(Штанг) Марина Евгеньевна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1992 г) 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подполковник полиции, Усть-Вымь (Микунь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Панюков Денис Валерьевич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2004 г)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майор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полиции, гл. эксперт ЭКО,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Ухта</a:t>
            </a:r>
          </a:p>
          <a:p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Могилевцева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Васильевна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2006 г) – лейтенант полиции, эксперт ЭКО, г. Ухта</a:t>
            </a:r>
          </a:p>
          <a:p>
            <a:endParaRPr lang="ru-RU" sz="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Пантюшин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Николаевич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2006 г) – капитан полиции,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ЭКО, г. Сыктывкар</a:t>
            </a:r>
          </a:p>
          <a:p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Габов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Евгений Владимирович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2011 г) - майор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полиции,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ЭКГ ОМВД России по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Сыктывдинскому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556193"/>
            <a:ext cx="6380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Ряд выпускников работает в подразделениях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ЭКЦ с дислокацией в горрайорганах МВД Республики Коми</a:t>
            </a:r>
            <a:endParaRPr lang="ru-RU" sz="16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1" descr="F:\Стенд\Наркоконтроль\P10303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11960" y="213048"/>
            <a:ext cx="2520280" cy="182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F:\Стенд\Наркоконтроль\P102001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07966" y="620688"/>
            <a:ext cx="2556522" cy="213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41764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Андреев Алексей Викторович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(выпуск 1999 г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-  полковник полиции , с 2014 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2016 г   начальник ЭКО Управления ФСКН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России по Республике Коми, в наст.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ремя - начальник отдела биологических исследований ЭКЦ;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Юранев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Павел Васильевич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(выпуск 1996 г)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полковник полиции , главный эксперт отделения по исследованию наркотических средств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Кирушева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Лабута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Анна Николаевна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(выпуск 2011 г) 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майор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полиции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эксперт ЭКЦ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5675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26621"/>
            <a:ext cx="669674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ФБУ </a:t>
            </a: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«Коми центр стандартизации и метрологии»</a:t>
            </a:r>
          </a:p>
          <a:p>
            <a:r>
              <a:rPr lang="ru-RU" sz="1300" b="1" dirty="0" smtClean="0"/>
              <a:t> Котельников Иван </a:t>
            </a:r>
            <a:r>
              <a:rPr lang="ru-RU" sz="1300" dirty="0" smtClean="0"/>
              <a:t>(выпуск 2004 г</a:t>
            </a:r>
            <a:r>
              <a:rPr lang="ru-RU" sz="1300" b="1" dirty="0" smtClean="0"/>
              <a:t>);  </a:t>
            </a:r>
            <a:r>
              <a:rPr lang="ru-RU" sz="1300" b="1" dirty="0" err="1" smtClean="0"/>
              <a:t>Двоеглазова</a:t>
            </a:r>
            <a:r>
              <a:rPr lang="ru-RU" sz="1300" b="1" dirty="0" smtClean="0"/>
              <a:t> (Черезова) Наталья </a:t>
            </a:r>
            <a:r>
              <a:rPr lang="ru-RU" sz="1300" dirty="0" smtClean="0"/>
              <a:t>(выпуск 1987 г);  </a:t>
            </a:r>
            <a:r>
              <a:rPr lang="ru-RU" sz="1300" b="1" dirty="0" smtClean="0"/>
              <a:t>Королева (Никулина) Светлана </a:t>
            </a:r>
            <a:r>
              <a:rPr lang="ru-RU" sz="1300" dirty="0" smtClean="0"/>
              <a:t> (выпуск 1993 г)</a:t>
            </a:r>
            <a:r>
              <a:rPr lang="ru-RU" sz="1300" b="1" dirty="0" smtClean="0"/>
              <a:t>; </a:t>
            </a:r>
            <a:r>
              <a:rPr lang="ru-RU" sz="1300" b="1" dirty="0" err="1" smtClean="0"/>
              <a:t>Ягольницкая</a:t>
            </a:r>
            <a:r>
              <a:rPr lang="ru-RU" sz="1300" b="1" dirty="0" smtClean="0"/>
              <a:t>  Вероника </a:t>
            </a:r>
            <a:r>
              <a:rPr lang="ru-RU" sz="1300" dirty="0" smtClean="0"/>
              <a:t>(магистр химии, выпуск 2011 г), </a:t>
            </a:r>
            <a:r>
              <a:rPr lang="ru-RU" sz="1300" b="1" dirty="0" smtClean="0">
                <a:latin typeface="Trebuchet MS" pitchFamily="34" charset="0"/>
                <a:cs typeface="Times New Roman" pitchFamily="18" charset="0"/>
              </a:rPr>
              <a:t>Копылов Евгений Александрович </a:t>
            </a:r>
            <a:r>
              <a:rPr lang="ru-RU" sz="1300" dirty="0" smtClean="0">
                <a:latin typeface="Trebuchet MS" pitchFamily="34" charset="0"/>
                <a:cs typeface="Times New Roman" pitchFamily="18" charset="0"/>
              </a:rPr>
              <a:t>(выпуск 2007 г)</a:t>
            </a:r>
            <a:r>
              <a:rPr lang="ru-RU" sz="1300" b="1" dirty="0" smtClean="0">
                <a:latin typeface="Trebuchet MS" pitchFamily="34" charset="0"/>
              </a:rPr>
              <a:t> </a:t>
            </a:r>
            <a:endParaRPr lang="ru-RU" sz="1300" b="1" dirty="0">
              <a:latin typeface="Trebuchet MS" pitchFamily="34" charset="0"/>
            </a:endParaRPr>
          </a:p>
        </p:txBody>
      </p:sp>
      <p:pic>
        <p:nvPicPr>
          <p:cNvPr id="4098" name="Picture 2" descr="C:\Documents and Settings\V_V_S\Рабочий стол\Стенд\Безимени-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188640"/>
            <a:ext cx="1944216" cy="291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5776" y="4456564"/>
            <a:ext cx="424898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 err="1" smtClean="0"/>
              <a:t>Гетогазова</a:t>
            </a:r>
            <a:r>
              <a:rPr lang="ru-RU" sz="1300" b="1" dirty="0" smtClean="0"/>
              <a:t> </a:t>
            </a:r>
            <a:r>
              <a:rPr lang="ru-RU" sz="1300" b="1" dirty="0" err="1"/>
              <a:t>Пятимат</a:t>
            </a:r>
            <a:r>
              <a:rPr lang="ru-RU" sz="1300" b="1" dirty="0"/>
              <a:t> </a:t>
            </a:r>
            <a:r>
              <a:rPr lang="ru-RU" sz="1300" b="1" dirty="0" err="1" smtClean="0"/>
              <a:t>Алиевна</a:t>
            </a:r>
            <a:r>
              <a:rPr lang="ru-RU" sz="1300" b="1" dirty="0" smtClean="0"/>
              <a:t> </a:t>
            </a:r>
            <a:r>
              <a:rPr lang="ru-RU" sz="1300" dirty="0" smtClean="0"/>
              <a:t>(выпуск  1995 г) – </a:t>
            </a:r>
            <a:r>
              <a:rPr lang="ru-RU" sz="1300" dirty="0"/>
              <a:t>заведующая централизованной </a:t>
            </a:r>
            <a:r>
              <a:rPr lang="ru-RU" sz="1300" dirty="0" smtClean="0"/>
              <a:t>санитарно-гигиенической лабораторией;</a:t>
            </a:r>
          </a:p>
          <a:p>
            <a:r>
              <a:rPr lang="ru-RU" sz="1300" b="1" dirty="0" smtClean="0"/>
              <a:t>Богословская Светлана </a:t>
            </a:r>
            <a:r>
              <a:rPr lang="ru-RU" sz="1300" dirty="0" smtClean="0"/>
              <a:t>– врач-лаборант;</a:t>
            </a:r>
          </a:p>
          <a:p>
            <a:r>
              <a:rPr lang="ru-RU" sz="1300" b="1" dirty="0" smtClean="0"/>
              <a:t>Попова (Румак) Мария </a:t>
            </a:r>
            <a:r>
              <a:rPr lang="ru-RU" sz="1300" dirty="0" smtClean="0"/>
              <a:t>– эксперт; </a:t>
            </a:r>
            <a:r>
              <a:rPr lang="ru-RU" sz="1300" b="1" dirty="0" err="1" smtClean="0"/>
              <a:t>Федюнева</a:t>
            </a:r>
            <a:r>
              <a:rPr lang="ru-RU" sz="1300" b="1" dirty="0" smtClean="0"/>
              <a:t> </a:t>
            </a:r>
          </a:p>
          <a:p>
            <a:r>
              <a:rPr lang="ru-RU" sz="1300" b="1" dirty="0" smtClean="0"/>
              <a:t>Ирина - </a:t>
            </a:r>
            <a:r>
              <a:rPr lang="ru-RU" sz="1300" dirty="0" smtClean="0"/>
              <a:t>эксперт; </a:t>
            </a:r>
            <a:r>
              <a:rPr lang="ru-RU" sz="1300" b="1" dirty="0" smtClean="0"/>
              <a:t>Филипченко (</a:t>
            </a:r>
            <a:r>
              <a:rPr lang="ru-RU" sz="1300" b="1" dirty="0" err="1" smtClean="0"/>
              <a:t>Ахмерова</a:t>
            </a:r>
            <a:r>
              <a:rPr lang="ru-RU" sz="1300" b="1" dirty="0" smtClean="0"/>
              <a:t>) Ольга </a:t>
            </a:r>
            <a:r>
              <a:rPr lang="ru-RU" sz="1300" dirty="0" smtClean="0"/>
              <a:t>– эксперт; </a:t>
            </a:r>
            <a:r>
              <a:rPr lang="ru-RU" sz="1300" b="1" dirty="0" smtClean="0"/>
              <a:t>Носырева Светлана </a:t>
            </a:r>
            <a:r>
              <a:rPr lang="ru-RU" sz="1300" dirty="0" smtClean="0"/>
              <a:t>– эксперт;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3933056"/>
            <a:ext cx="599713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428106" y="1052736"/>
            <a:ext cx="666023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411760" y="1052736"/>
            <a:ext cx="0" cy="288032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3148226"/>
            <a:ext cx="2411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 err="1" smtClean="0">
                <a:solidFill>
                  <a:prstClr val="black"/>
                </a:solidFill>
              </a:rPr>
              <a:t>Тюкавин</a:t>
            </a:r>
            <a:r>
              <a:rPr lang="ru-RU" sz="1500" b="1" dirty="0" smtClean="0">
                <a:solidFill>
                  <a:prstClr val="black"/>
                </a:solidFill>
              </a:rPr>
              <a:t> Юрий Альбертович </a:t>
            </a:r>
            <a:r>
              <a:rPr lang="ru-RU" sz="1500" dirty="0" smtClean="0">
                <a:solidFill>
                  <a:prstClr val="black"/>
                </a:solidFill>
              </a:rPr>
              <a:t>(выпуск 1990 г) – директор</a:t>
            </a:r>
            <a:endParaRPr lang="ru-RU" dirty="0"/>
          </a:p>
        </p:txBody>
      </p:sp>
      <p:pic>
        <p:nvPicPr>
          <p:cNvPr id="3074" name="Picture 2" descr="F:\Стенд\СЭС\J7-XEeX7Au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660740" y="4221088"/>
            <a:ext cx="230374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190" y="3933056"/>
            <a:ext cx="644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Управление федеральной службы по надзору в сфере защиты 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прав потребителей и благополучия человека по РК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5776" y="5877272"/>
            <a:ext cx="6696744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/>
              <a:t> </a:t>
            </a:r>
            <a:r>
              <a:rPr lang="ru-RU" sz="1300" b="1" dirty="0" smtClean="0"/>
              <a:t>Юрьев Илья </a:t>
            </a:r>
            <a:r>
              <a:rPr lang="ru-RU" sz="1300" dirty="0" smtClean="0"/>
              <a:t>– эксперт; </a:t>
            </a:r>
            <a:r>
              <a:rPr lang="ru-RU" sz="1300" b="1" dirty="0" smtClean="0"/>
              <a:t>Филиппова Марина </a:t>
            </a:r>
            <a:r>
              <a:rPr lang="ru-RU" sz="1300" dirty="0" smtClean="0"/>
              <a:t>– эксперт;</a:t>
            </a:r>
          </a:p>
          <a:p>
            <a:pPr algn="just"/>
            <a:r>
              <a:rPr lang="ru-RU" sz="1300" b="1" dirty="0" smtClean="0"/>
              <a:t> Дубровская (Никифорова) Любовь </a:t>
            </a:r>
            <a:r>
              <a:rPr lang="ru-RU" sz="1300" dirty="0" smtClean="0"/>
              <a:t>– эксперт; </a:t>
            </a:r>
            <a:r>
              <a:rPr lang="ru-RU" sz="1300" b="1" dirty="0" smtClean="0"/>
              <a:t>Дуб (</a:t>
            </a:r>
            <a:r>
              <a:rPr lang="ru-RU" sz="1300" b="1" dirty="0" err="1" smtClean="0"/>
              <a:t>Падласова</a:t>
            </a:r>
            <a:r>
              <a:rPr lang="ru-RU" sz="1300" b="1" dirty="0" smtClean="0"/>
              <a:t>) Ирина </a:t>
            </a:r>
            <a:r>
              <a:rPr lang="ru-RU" sz="1300" dirty="0" smtClean="0"/>
              <a:t>– эксперт;</a:t>
            </a:r>
          </a:p>
          <a:p>
            <a:pPr algn="just"/>
            <a:r>
              <a:rPr lang="ru-RU" sz="1300" b="1" dirty="0" smtClean="0"/>
              <a:t> </a:t>
            </a:r>
            <a:r>
              <a:rPr lang="ru-RU" sz="1300" b="1" dirty="0" err="1" smtClean="0"/>
              <a:t>Бойцова</a:t>
            </a:r>
            <a:r>
              <a:rPr lang="ru-RU" sz="1300" b="1" dirty="0" smtClean="0"/>
              <a:t> (Попова) Татьяна </a:t>
            </a:r>
            <a:r>
              <a:rPr lang="ru-RU" sz="1300" dirty="0" smtClean="0"/>
              <a:t>– эксперт; </a:t>
            </a:r>
            <a:r>
              <a:rPr lang="ru-RU" sz="1300" b="1" dirty="0" err="1" smtClean="0"/>
              <a:t>Булышева</a:t>
            </a:r>
            <a:r>
              <a:rPr lang="ru-RU" sz="1300" b="1" dirty="0" smtClean="0"/>
              <a:t> Мария </a:t>
            </a:r>
            <a:r>
              <a:rPr lang="ru-RU" sz="1300" dirty="0" smtClean="0"/>
              <a:t>– эксперт; </a:t>
            </a:r>
          </a:p>
          <a:p>
            <a:pPr algn="just"/>
            <a:r>
              <a:rPr lang="ru-RU" sz="1300" dirty="0" smtClean="0"/>
              <a:t> </a:t>
            </a:r>
            <a:r>
              <a:rPr lang="ru-RU" sz="1300" b="1" dirty="0" err="1" smtClean="0"/>
              <a:t>Шевкунова</a:t>
            </a:r>
            <a:r>
              <a:rPr lang="ru-RU" sz="1300" dirty="0" smtClean="0"/>
              <a:t> (</a:t>
            </a:r>
            <a:r>
              <a:rPr lang="ru-RU" sz="1300" b="1" dirty="0" err="1" smtClean="0"/>
              <a:t>Обедина</a:t>
            </a:r>
            <a:r>
              <a:rPr lang="ru-RU" sz="1300" b="1" dirty="0" smtClean="0"/>
              <a:t>) Татьяна </a:t>
            </a:r>
            <a:r>
              <a:rPr lang="ru-RU" sz="1300" dirty="0" smtClean="0"/>
              <a:t>– эксперт; </a:t>
            </a:r>
            <a:r>
              <a:rPr lang="ru-RU" sz="1300" b="1" dirty="0" smtClean="0"/>
              <a:t>Пушкарева Екатерина </a:t>
            </a:r>
            <a:r>
              <a:rPr lang="ru-RU" sz="1300" dirty="0" smtClean="0"/>
              <a:t>- эксперт</a:t>
            </a:r>
            <a:endParaRPr lang="ru-RU" sz="1300" dirty="0"/>
          </a:p>
        </p:txBody>
      </p:sp>
      <p:pic>
        <p:nvPicPr>
          <p:cNvPr id="2" name="Picture 2" descr="C:\Documents and Settings\StalyuginVV\Рабочий стол\СЭС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568820"/>
            <a:ext cx="2376264" cy="2172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Выпускники _химики_сентябрь 2017\Кончиц Сергей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3702" r="33868"/>
          <a:stretch/>
        </p:blipFill>
        <p:spPr bwMode="auto">
          <a:xfrm>
            <a:off x="3227383" y="1198129"/>
            <a:ext cx="1786784" cy="205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mycdn.me/i?r=ADEbI3aDZ41fOrz4zWsuiT8s_Dv-IEFuOetv21fW8BZDryu-5vxsgJl5wvC8iMj50vo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78" y="835043"/>
            <a:ext cx="1623808" cy="162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39714" y="3285570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Кончиц</a:t>
            </a:r>
            <a:r>
              <a:rPr lang="ru-RU" sz="1200" b="1" dirty="0"/>
              <a:t> Сергей </a:t>
            </a:r>
            <a:r>
              <a:rPr lang="ru-RU" sz="1200" b="1" dirty="0" smtClean="0"/>
              <a:t>Викторович </a:t>
            </a:r>
          </a:p>
          <a:p>
            <a:r>
              <a:rPr lang="ru-RU" sz="1200" dirty="0" smtClean="0"/>
              <a:t>(выпуск 1997 г) – генеральный директор ООО «Институт движения», г. Сыктывкар</a:t>
            </a:r>
            <a:endParaRPr lang="ru-RU" sz="1200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5973887" y="1052736"/>
            <a:ext cx="23247" cy="288000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F:\Стенд\IMG_24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98" y="1134260"/>
            <a:ext cx="2268500" cy="30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71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1455" y="30732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spc="30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Заведующие кафедрами химии</a:t>
            </a:r>
            <a:endParaRPr lang="ru-RU" sz="2800" b="1" spc="300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F:\Стенд\Завкафедрами\IMG_0063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r="24086"/>
          <a:stretch/>
        </p:blipFill>
        <p:spPr bwMode="auto">
          <a:xfrm>
            <a:off x="356664" y="495836"/>
            <a:ext cx="2366180" cy="2524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Стенд\Завкафедрами\IMG_086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782" y="3617448"/>
            <a:ext cx="1681962" cy="254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Стенд\Завкафедрами\IMG_1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r="17032"/>
          <a:stretch/>
        </p:blipFill>
        <p:spPr bwMode="auto">
          <a:xfrm>
            <a:off x="3645083" y="3486220"/>
            <a:ext cx="226895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Стенд\Завкафедрами\Кочева Л С 10-1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25703"/>
            <a:ext cx="1506969" cy="2131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Стенд\Кафедральный фотоархив\2013_10_09\фото_00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65" t="30608" r="34026" b="9736"/>
          <a:stretch/>
        </p:blipFill>
        <p:spPr bwMode="auto">
          <a:xfrm>
            <a:off x="6732240" y="183773"/>
            <a:ext cx="2118189" cy="302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Стенд\Image002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81"/>
          <a:stretch/>
        </p:blipFill>
        <p:spPr bwMode="auto">
          <a:xfrm>
            <a:off x="3585396" y="553952"/>
            <a:ext cx="2540372" cy="2079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4392" y="6024269"/>
            <a:ext cx="28054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Кочева  </a:t>
            </a:r>
            <a:r>
              <a:rPr lang="ru-RU" sz="1100" b="1" dirty="0" smtClean="0"/>
              <a:t>Л.С. </a:t>
            </a:r>
            <a:r>
              <a:rPr lang="ru-RU" sz="1100" dirty="0" smtClean="0"/>
              <a:t>– д.х.н., профессор,  почетный </a:t>
            </a:r>
            <a:r>
              <a:rPr lang="ru-RU" sz="1100" dirty="0"/>
              <a:t>деятель науки </a:t>
            </a:r>
            <a:r>
              <a:rPr lang="ru-RU" sz="1100" dirty="0" smtClean="0"/>
              <a:t>РК, окончила Сыктывкарский университет (1979)</a:t>
            </a:r>
            <a:endParaRPr lang="ru-RU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3037876"/>
            <a:ext cx="2880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 smtClean="0"/>
              <a:t>Брач</a:t>
            </a:r>
            <a:r>
              <a:rPr lang="ru-RU" sz="1100" b="1" dirty="0" smtClean="0"/>
              <a:t> Б.Я</a:t>
            </a:r>
            <a:r>
              <a:rPr lang="ru-RU" sz="1100" dirty="0" smtClean="0"/>
              <a:t>. – д.х.н., профессор, </a:t>
            </a:r>
            <a:r>
              <a:rPr lang="ru-RU" sz="1100" dirty="0" err="1" smtClean="0"/>
              <a:t>засл</a:t>
            </a:r>
            <a:r>
              <a:rPr lang="ru-RU" sz="1100" dirty="0" smtClean="0"/>
              <a:t>. деятель науки РК и РФ, окончил Ленинградский университет (1957)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80" y="2852936"/>
            <a:ext cx="2974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Потапов Г.П. </a:t>
            </a:r>
            <a:r>
              <a:rPr lang="ru-RU" sz="1100" dirty="0" smtClean="0"/>
              <a:t>– д.х.н., профессор, </a:t>
            </a:r>
            <a:r>
              <a:rPr lang="ru-RU" sz="1100" dirty="0" err="1" smtClean="0"/>
              <a:t>засл</a:t>
            </a:r>
            <a:r>
              <a:rPr lang="ru-RU" sz="1100" dirty="0" smtClean="0"/>
              <a:t>. деятель науки РК, окончил Мордовский университет (1964)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160120" y="6243725"/>
            <a:ext cx="27020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Ванчикова  Е.В. </a:t>
            </a:r>
            <a:r>
              <a:rPr lang="ru-RU" sz="1100" dirty="0" smtClean="0"/>
              <a:t>– к.х.н., доцент, окончила Ленинградский университет (1972)</a:t>
            </a: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3415576" y="6024269"/>
            <a:ext cx="2710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Кучин А.В. </a:t>
            </a:r>
            <a:r>
              <a:rPr lang="ru-RU" sz="1100" dirty="0" smtClean="0"/>
              <a:t>– д.х.н., профессор, академик РАН, </a:t>
            </a:r>
            <a:r>
              <a:rPr lang="ru-RU" sz="1100" dirty="0" err="1" smtClean="0"/>
              <a:t>засл</a:t>
            </a:r>
            <a:r>
              <a:rPr lang="ru-RU" sz="1100" dirty="0" smtClean="0"/>
              <a:t>. работник РК, окончил Уфимский нефтяной институт (1971)</a:t>
            </a:r>
            <a:endParaRPr lang="ru-RU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6584879" y="3211557"/>
            <a:ext cx="24129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/>
              <a:t>Сюткин В.Н. </a:t>
            </a:r>
            <a:r>
              <a:rPr lang="ru-RU" sz="1100" dirty="0" smtClean="0"/>
              <a:t>– д.х.н., профессор, окончил ЛГПИ им. А.И. Герцена (1959)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8829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:\Стенд\Фото ЛВЗ\1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89837" y="2295241"/>
            <a:ext cx="345867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3" name="Picture 3" descr="F:\Стенд\Фото ЛВЗ\6.JPG"/>
          <p:cNvPicPr>
            <a:picLocks noChangeAspect="1" noChangeArrowheads="1"/>
          </p:cNvPicPr>
          <p:nvPr/>
        </p:nvPicPr>
        <p:blipFill>
          <a:blip r:embed="rId3" cstate="screen"/>
          <a:srcRect b="7143"/>
          <a:stretch>
            <a:fillRect/>
          </a:stretch>
        </p:blipFill>
        <p:spPr bwMode="auto">
          <a:xfrm>
            <a:off x="103924" y="2276871"/>
            <a:ext cx="2817449" cy="1962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496" y="44624"/>
            <a:ext cx="54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Сыктывкарский</a:t>
            </a:r>
            <a:r>
              <a:rPr lang="ru-RU" b="1" dirty="0" smtClean="0"/>
              <a:t> </a:t>
            </a:r>
            <a:r>
              <a:rPr lang="ru-RU" b="1" dirty="0" err="1" smtClean="0"/>
              <a:t>ликеро-водочный</a:t>
            </a:r>
            <a:r>
              <a:rPr lang="ru-RU" b="1" dirty="0" smtClean="0"/>
              <a:t> завод</a:t>
            </a:r>
          </a:p>
          <a:p>
            <a:pPr algn="ctr"/>
            <a:r>
              <a:rPr lang="ru-RU" dirty="0" smtClean="0"/>
              <a:t>испытательная лаборатория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74308" y="747861"/>
            <a:ext cx="44297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Меркулова Светлана Ивановна;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Жукова Галина Георгиевна;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Никитина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Рябикова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    Алена Анатольевна;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Осипова Екатерина Андреевна; 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Пещ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Алена Владимировна;</a:t>
            </a:r>
          </a:p>
          <a:p>
            <a:pPr indent="177800">
              <a:buFont typeface="Arial" pitchFamily="34" charset="0"/>
              <a:buChar char="•"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Сердитова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Забазнова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Наталия Сергеевна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2627784" y="4436197"/>
            <a:ext cx="2664296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5496" y="4437112"/>
            <a:ext cx="3096344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959932" y="4436197"/>
            <a:ext cx="1980220" cy="915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940152" y="4437112"/>
            <a:ext cx="3096344" cy="0"/>
          </a:xfrm>
          <a:prstGeom prst="line">
            <a:avLst/>
          </a:prstGeom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Documents and Settings\PopovaEV\Рабочий стол\ЛВЗ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8979" y="116632"/>
            <a:ext cx="3847517" cy="2564006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095630" y="4535186"/>
            <a:ext cx="59046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	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ООО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Комитекс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 ЛИН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</a:p>
          <a:p>
            <a:endParaRPr lang="ru-RU" sz="400" b="1" dirty="0" smtClean="0"/>
          </a:p>
          <a:p>
            <a:r>
              <a:rPr lang="ru-RU" sz="1400" b="1" dirty="0" smtClean="0"/>
              <a:t>Кожевников </a:t>
            </a:r>
            <a:r>
              <a:rPr lang="ru-RU" sz="1400" b="1" dirty="0"/>
              <a:t>Руслан </a:t>
            </a:r>
            <a:r>
              <a:rPr lang="ru-RU" sz="1400" b="1" dirty="0" smtClean="0"/>
              <a:t> Валентинович  </a:t>
            </a:r>
            <a:r>
              <a:rPr lang="ru-RU" sz="1400" dirty="0"/>
              <a:t>(</a:t>
            </a:r>
            <a:r>
              <a:rPr lang="ru-RU" sz="1400" dirty="0" smtClean="0"/>
              <a:t>выпуск 2009 г) – к.т.н., </a:t>
            </a:r>
            <a:r>
              <a:rPr lang="ru-RU" sz="1400" dirty="0"/>
              <a:t>зам. технического директора</a:t>
            </a:r>
            <a:r>
              <a:rPr lang="ru-RU" sz="1400" dirty="0" smtClean="0"/>
              <a:t>;</a:t>
            </a:r>
          </a:p>
          <a:p>
            <a:r>
              <a:rPr lang="ru-RU" sz="1400" b="1" dirty="0" err="1" smtClean="0"/>
              <a:t>Кукольщикова</a:t>
            </a:r>
            <a:r>
              <a:rPr lang="ru-RU" sz="1400" b="1" dirty="0" smtClean="0"/>
              <a:t> </a:t>
            </a:r>
            <a:r>
              <a:rPr lang="ru-RU" sz="1400" b="1" dirty="0"/>
              <a:t>(</a:t>
            </a:r>
            <a:r>
              <a:rPr lang="ru-RU" sz="1400" b="1" dirty="0" err="1"/>
              <a:t>Шахтарина</a:t>
            </a:r>
            <a:r>
              <a:rPr lang="ru-RU" sz="1400" b="1" dirty="0"/>
              <a:t>) Юлия Александровна </a:t>
            </a:r>
            <a:r>
              <a:rPr lang="ru-RU" sz="1400" dirty="0"/>
              <a:t>(выпуск </a:t>
            </a:r>
            <a:r>
              <a:rPr lang="ru-RU" sz="1400" dirty="0" smtClean="0"/>
              <a:t>2009 г) </a:t>
            </a:r>
            <a:r>
              <a:rPr lang="ru-RU" sz="1400" dirty="0"/>
              <a:t>– </a:t>
            </a:r>
            <a:r>
              <a:rPr lang="ru-RU" sz="1400" dirty="0" smtClean="0"/>
              <a:t>инженер-технолог;</a:t>
            </a:r>
          </a:p>
          <a:p>
            <a:r>
              <a:rPr lang="ru-RU" sz="1400" b="1" dirty="0" smtClean="0"/>
              <a:t>Иванова </a:t>
            </a:r>
            <a:r>
              <a:rPr lang="ru-RU" sz="1400" b="1" dirty="0"/>
              <a:t>(Гришина) Светлана Николаевна </a:t>
            </a:r>
            <a:r>
              <a:rPr lang="ru-RU" sz="1400" dirty="0"/>
              <a:t>(выпуск </a:t>
            </a:r>
            <a:r>
              <a:rPr lang="ru-RU" sz="1400" dirty="0" smtClean="0"/>
              <a:t>2009 г) –</a:t>
            </a:r>
          </a:p>
          <a:p>
            <a:r>
              <a:rPr lang="ru-RU" sz="1400" dirty="0" smtClean="0"/>
              <a:t>инженер-технолог;</a:t>
            </a:r>
          </a:p>
          <a:p>
            <a:r>
              <a:rPr lang="ru-RU" sz="1400" b="1" dirty="0" smtClean="0"/>
              <a:t>Епимахов Георгий Евгеньевич </a:t>
            </a:r>
            <a:r>
              <a:rPr lang="ru-RU" sz="1400" dirty="0" smtClean="0"/>
              <a:t>(выпуск 2014 г) – инженер-технолог.</a:t>
            </a:r>
            <a:endParaRPr lang="ru-RU" sz="1400" dirty="0"/>
          </a:p>
        </p:txBody>
      </p:sp>
      <p:pic>
        <p:nvPicPr>
          <p:cNvPr id="19" name="Picture 2" descr="C:\Documents and Settings\V_V_S\Рабочий стол\Стенд\IMG_20131014_14311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925" y="4481691"/>
            <a:ext cx="281547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Стенд\Фото ЛВЗ\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3"/>
          <a:stretch/>
        </p:blipFill>
        <p:spPr bwMode="auto">
          <a:xfrm>
            <a:off x="6705969" y="2794129"/>
            <a:ext cx="2294316" cy="1443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3848" y="620688"/>
            <a:ext cx="324036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indent="-177800">
              <a:buFont typeface="Arial" pitchFamily="34" charset="0"/>
              <a:buChar char="•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Сажин Сергей Александрович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1980 г) – директор до 2015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Султанова (Иевлева) Софья Александровна,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(выпуск 2000г) –директор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Уляшева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Дмитриевна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(выпуск 2007 г)–главный метролог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Дудникова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Тюфякова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Татьяна Ивановна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1977 г) - ведущий инженер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Теслёнок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(Петрова) Валентина Александровна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1981 г) - ведущий инженер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Осипова (</a:t>
            </a:r>
            <a:r>
              <a:rPr lang="ru-RU" sz="1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Бездудная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льга Анатольевна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2000 г) -ведущий инженер</a:t>
            </a:r>
          </a:p>
          <a:p>
            <a:pPr marL="177800" lvl="0" indent="-177800">
              <a:buFont typeface="Arial" pitchFamily="34" charset="0"/>
              <a:buChar char="•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Зорина (Никифорова) Наталья Васильевна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2001 г) - ведущий инженер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 Иван Иванович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2009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ннженер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Трофимов Максим Николаевич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ннженер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Игнатова Мария Михайловна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(выпуск 2016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)-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инженер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Лекомцева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Виктория Сергеевна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-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инженер</a:t>
            </a:r>
          </a:p>
          <a:p>
            <a:pPr marL="177800" lvl="0" indent="-177800">
              <a:buFont typeface="Arial" pitchFamily="34" charset="0"/>
              <a:buChar char="•"/>
            </a:pP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906" y="46365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ЛАБОРАТОРНОГО АНАЛИЗА И ТЕХНИЧЕСКИХ ИЗМЕРЕНИЙ (ЦЛАТИ)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ПО РЕСПУБЛИКЕ КОМИ</a:t>
            </a:r>
          </a:p>
        </p:txBody>
      </p:sp>
      <p:pic>
        <p:nvPicPr>
          <p:cNvPr id="3075" name="Picture 3" descr="F:\Стенд\Цлати\СажинСА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4413" y="476672"/>
            <a:ext cx="275617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8" name="Picture 6" descr="F:\Стенд\Цлати\ДудниковаТИ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86142" y="2564904"/>
            <a:ext cx="1398472" cy="190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52" y="446772"/>
            <a:ext cx="1402090" cy="168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208" y="407558"/>
            <a:ext cx="1304132" cy="1941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14" y="2420888"/>
            <a:ext cx="1606734" cy="192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F:\Стенд\Цлати\ТесленокВА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 flipH="1">
            <a:off x="6804248" y="2104614"/>
            <a:ext cx="2304256" cy="163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7" name="Picture 5" descr="F:\Стенд\Цлати\УляшеваМД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522852" y="3693034"/>
            <a:ext cx="2304256" cy="1464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369" y="5208680"/>
            <a:ext cx="2017104" cy="160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F:\Стенд\Цлати\ЗоринаНВ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278432" y="4585403"/>
            <a:ext cx="1979712" cy="1700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" y="4797152"/>
            <a:ext cx="1296144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тенд\ОАО Сыктывкарский Водоканал\1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88640"/>
            <a:ext cx="1416556" cy="1144141"/>
          </a:xfrm>
          <a:prstGeom prst="rect">
            <a:avLst/>
          </a:prstGeom>
          <a:noFill/>
        </p:spPr>
      </p:pic>
      <p:pic>
        <p:nvPicPr>
          <p:cNvPr id="4099" name="Picture 3" descr="F:\Стенд\ОАО Сыктывкарский Водоканал\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04248" y="188640"/>
            <a:ext cx="217764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F:\Стенд\ОАО Сыктывкарский Водоканал\N_az2w8rM2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75856" y="2204864"/>
            <a:ext cx="5528096" cy="3592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475656" y="275164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ОАО "Сыктывкарский Водоканал",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испытательная лаборатория качества воды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877272"/>
            <a:ext cx="8712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1400" b="1" dirty="0" err="1" smtClean="0"/>
              <a:t>Холопова</a:t>
            </a:r>
            <a:r>
              <a:rPr lang="ru-RU" sz="1400" b="1" dirty="0" smtClean="0"/>
              <a:t> Елена Васильевна (выпуск 2004 г) - </a:t>
            </a:r>
            <a:r>
              <a:rPr lang="ru-RU" sz="1400" dirty="0" smtClean="0"/>
              <a:t>техник-лаборант</a:t>
            </a:r>
          </a:p>
          <a:p>
            <a:pPr marL="177800" indent="-177800">
              <a:buFont typeface="Arial" pitchFamily="34" charset="0"/>
              <a:buChar char="•"/>
            </a:pPr>
            <a:endParaRPr lang="ru-RU" sz="800" b="1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err="1" smtClean="0"/>
              <a:t>Семерикова</a:t>
            </a:r>
            <a:r>
              <a:rPr lang="ru-RU" sz="1400" b="1" dirty="0" smtClean="0"/>
              <a:t> (Тетерина) Юлия Александровна (выпуск 2009 г) - </a:t>
            </a:r>
            <a:r>
              <a:rPr lang="ru-RU" sz="1400" dirty="0" smtClean="0"/>
              <a:t>лаборант IV разряда</a:t>
            </a:r>
          </a:p>
          <a:p>
            <a:pPr marL="177800" indent="-177800">
              <a:buFont typeface="Arial" pitchFamily="34" charset="0"/>
              <a:buChar char="•"/>
            </a:pPr>
            <a:endParaRPr lang="ru-RU" sz="8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155679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/>
              <a:t>Якименко (Кузнецова) Маргарита Дмитриевна (выпуск 1985 г) - </a:t>
            </a:r>
            <a:r>
              <a:rPr lang="ru-RU" sz="1400" dirty="0" smtClean="0"/>
              <a:t>ведущий инженер по качеству</a:t>
            </a:r>
          </a:p>
          <a:p>
            <a:pPr marL="177800" indent="-177800">
              <a:buFont typeface="Arial" pitchFamily="34" charset="0"/>
              <a:buChar char="•"/>
            </a:pPr>
            <a:endParaRPr lang="ru-RU" sz="800" b="1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/>
              <a:t>Казакова (Никитина) Елена Николаевна (выпуск 1996 г)  - </a:t>
            </a:r>
            <a:r>
              <a:rPr lang="ru-RU" sz="1400" dirty="0" smtClean="0"/>
              <a:t>ведущий инженер-химик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2424951"/>
            <a:ext cx="334786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1400" b="1" dirty="0" err="1" smtClean="0"/>
              <a:t>Налетова</a:t>
            </a:r>
            <a:r>
              <a:rPr lang="ru-RU" sz="1400" b="1" dirty="0" smtClean="0"/>
              <a:t> Надежда Борисовна</a:t>
            </a:r>
          </a:p>
          <a:p>
            <a:pPr marL="177800" indent="-177800"/>
            <a:r>
              <a:rPr lang="ru-RU" sz="1400" b="1" dirty="0" smtClean="0"/>
              <a:t>   (выпуск 2000 г) - </a:t>
            </a:r>
            <a:r>
              <a:rPr lang="ru-RU" sz="1400" dirty="0" smtClean="0"/>
              <a:t>инженер -инспектор</a:t>
            </a:r>
          </a:p>
          <a:p>
            <a:pPr marL="177800" indent="-177800"/>
            <a:endParaRPr lang="ru-RU" sz="800" b="1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/>
              <a:t>Мельничук (Капустина) Светлана Владимировна (выпуск1996 г) - </a:t>
            </a:r>
            <a:r>
              <a:rPr lang="ru-RU" sz="1400" dirty="0" smtClean="0"/>
              <a:t>инженер-химик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4081135"/>
            <a:ext cx="31683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/>
              <a:t>Калмыкова (Кузнецова) </a:t>
            </a:r>
            <a:r>
              <a:rPr lang="ru-RU" sz="1400" b="1" dirty="0" err="1" smtClean="0"/>
              <a:t>Стелла</a:t>
            </a:r>
            <a:r>
              <a:rPr lang="ru-RU" sz="1400" b="1" dirty="0" smtClean="0"/>
              <a:t> Сергеевна (выпуск 2000 г) - </a:t>
            </a:r>
            <a:r>
              <a:rPr lang="ru-RU" sz="1400" dirty="0" smtClean="0"/>
              <a:t>инженер-химик </a:t>
            </a:r>
          </a:p>
          <a:p>
            <a:pPr marL="177800" indent="-177800">
              <a:buFont typeface="Arial" pitchFamily="34" charset="0"/>
              <a:buChar char="•"/>
            </a:pPr>
            <a:endParaRPr lang="ru-RU" sz="800" b="1" dirty="0" smtClean="0"/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/>
              <a:t>Толстикова (Береза) Ольга Владимировна (выпуск 2008 г)- </a:t>
            </a:r>
            <a:r>
              <a:rPr lang="ru-RU" sz="1400" dirty="0" smtClean="0"/>
              <a:t>техник-лаборант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10136"/>
            <a:ext cx="374441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3038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Ермолаева  Светлана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Ярославовна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выпуск 1994 г)  -  начальник комплексной лаборатории мониторинга загрязнения окружающей среды (КЛМС) Филиала ФГБУ Северное УГМС «Коми ЦГМС»;</a:t>
            </a:r>
          </a:p>
          <a:p>
            <a:pPr indent="173038"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indent="173038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Демина Светлана Васильевна 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выпуск 1998 г ) —   заместитель начальника КЛМС,   гидрохимик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категории; </a:t>
            </a:r>
          </a:p>
          <a:p>
            <a:pPr indent="173038"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indent="173038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Киселева Ольга Викторовна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выпуск 1998 г ) — ведущий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аэрохимик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КЛМС; </a:t>
            </a:r>
          </a:p>
          <a:p>
            <a:pPr indent="173038"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indent="173038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Большакова  (Евстигнеева) Ольга Владимировна (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выпуск  1992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г ) –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гидрохимик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категории  КЛМС;</a:t>
            </a:r>
          </a:p>
          <a:p>
            <a:pPr indent="173038"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indent="173038"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Андреева (Киселева) Марина Александровна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(выпуск  1999 г )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—гидрохимик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категории КЛМС;</a:t>
            </a:r>
          </a:p>
          <a:p>
            <a:pPr indent="173038">
              <a:buFont typeface="Arial" pitchFamily="34" charset="0"/>
              <a:buChar char="•"/>
            </a:pP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indent="173038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Смирнова (Кувшинова) Светлана Александровна (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выпуск  2001г)   — гидрохимик 1 категории КЛМС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16632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«Коми Центр </a:t>
            </a:r>
            <a:r>
              <a:rPr lang="ru-RU" sz="2400" b="1" dirty="0" err="1" smtClean="0">
                <a:solidFill>
                  <a:schemeClr val="bg2">
                    <a:lumMod val="25000"/>
                  </a:schemeClr>
                </a:solidFill>
              </a:rPr>
              <a:t>Гидрометеослужбы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 »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629" y="1196752"/>
            <a:ext cx="280785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93" y="3826401"/>
            <a:ext cx="2523006" cy="286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63" y="2781945"/>
            <a:ext cx="2647115" cy="187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63" y="4952948"/>
            <a:ext cx="2647115" cy="1682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370" name="Picture 2" descr="F:\Стенд\Гидрометцентр\Ермолаева С.Я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283968" y="673239"/>
            <a:ext cx="2639761" cy="1980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Стенд\a_ae8a425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116632"/>
            <a:ext cx="1512168" cy="975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F:\Стенд\КТК\DSC_002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107504" y="1124747"/>
            <a:ext cx="2340000" cy="178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F:\Стенд\КТК\DSC_004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7164488" y="116632"/>
            <a:ext cx="1872008" cy="229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259632" y="57398"/>
            <a:ext cx="6336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ОАО «Коми тепловая компания»  </a:t>
            </a:r>
          </a:p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Испытательная лаборатория службы </a:t>
            </a:r>
          </a:p>
          <a:p>
            <a:pPr algn="ctr"/>
            <a:r>
              <a:rPr lang="ru-RU" dirty="0" err="1" smtClean="0">
                <a:solidFill>
                  <a:schemeClr val="bg2">
                    <a:lumMod val="25000"/>
                  </a:schemeClr>
                </a:solidFill>
              </a:rPr>
              <a:t>эксплуатационно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–экологического контроля (СЭЭК)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7784" y="1052736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Сажин Александр Николаевич </a:t>
            </a:r>
            <a:r>
              <a:rPr lang="ru-RU" sz="1400" dirty="0" smtClean="0"/>
              <a:t>(выпуск 1989 г) – главный химик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555776" y="160963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Отдел измерения параметров </a:t>
            </a:r>
          </a:p>
          <a:p>
            <a:pPr algn="ctr"/>
            <a:r>
              <a:rPr lang="ru-RU" sz="1400" b="1" dirty="0" smtClean="0"/>
              <a:t>окружающей среды</a:t>
            </a:r>
            <a:endParaRPr lang="ru-RU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555776" y="2196147"/>
            <a:ext cx="36724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err="1" smtClean="0"/>
              <a:t>Вершилович</a:t>
            </a:r>
            <a:r>
              <a:rPr lang="ru-RU" sz="1300" b="1" dirty="0" smtClean="0"/>
              <a:t> (</a:t>
            </a:r>
            <a:r>
              <a:rPr lang="ru-RU" sz="1300" b="1" dirty="0" err="1" smtClean="0"/>
              <a:t>Хаванова</a:t>
            </a:r>
            <a:r>
              <a:rPr lang="ru-RU" sz="1300" b="1" dirty="0" smtClean="0"/>
              <a:t>) Елена Владимировна </a:t>
            </a:r>
            <a:r>
              <a:rPr lang="ru-RU" sz="1300" dirty="0" smtClean="0"/>
              <a:t>(выпуск 2001 г) – руководитель отдела, эксперт</a:t>
            </a:r>
          </a:p>
          <a:p>
            <a:r>
              <a:rPr lang="ru-RU" sz="1300" b="1" dirty="0" err="1" smtClean="0"/>
              <a:t>Чужмаров</a:t>
            </a:r>
            <a:r>
              <a:rPr lang="ru-RU" sz="1300" b="1" dirty="0" smtClean="0"/>
              <a:t> Денис Андреевич </a:t>
            </a:r>
            <a:r>
              <a:rPr lang="ru-RU" sz="1300" dirty="0" smtClean="0"/>
              <a:t>(выпуск 1998 г) – специалист по физико-химическим испытаниям</a:t>
            </a:r>
          </a:p>
          <a:p>
            <a:r>
              <a:rPr lang="ru-RU" sz="1300" b="1" dirty="0" smtClean="0"/>
              <a:t>Данченко (</a:t>
            </a:r>
            <a:r>
              <a:rPr lang="ru-RU" sz="1300" b="1" dirty="0" err="1" smtClean="0"/>
              <a:t>Коданева</a:t>
            </a:r>
            <a:r>
              <a:rPr lang="ru-RU" sz="1300" b="1" dirty="0" smtClean="0"/>
              <a:t>) Юлия Николаевна </a:t>
            </a:r>
            <a:r>
              <a:rPr lang="ru-RU" sz="1300" dirty="0" smtClean="0"/>
              <a:t>(выпуск 2004 г) – инженер по</a:t>
            </a:r>
          </a:p>
          <a:p>
            <a:r>
              <a:rPr lang="ru-RU" sz="1300" dirty="0" smtClean="0"/>
              <a:t>физико-химическим испытаниям</a:t>
            </a:r>
          </a:p>
          <a:p>
            <a:r>
              <a:rPr lang="ru-RU" sz="1300" b="1" dirty="0" smtClean="0"/>
              <a:t>Королев Евгений Сергеевич </a:t>
            </a:r>
          </a:p>
          <a:p>
            <a:r>
              <a:rPr lang="ru-RU" sz="1300" dirty="0" smtClean="0"/>
              <a:t>(выпуск 2010 г) – инженер по </a:t>
            </a:r>
          </a:p>
          <a:p>
            <a:r>
              <a:rPr lang="ru-RU" sz="1300" dirty="0" smtClean="0"/>
              <a:t>физико-химическим испытаниям</a:t>
            </a:r>
          </a:p>
          <a:p>
            <a:r>
              <a:rPr lang="ru-RU" sz="1300" b="1" dirty="0" smtClean="0"/>
              <a:t>Копылова (Попова) Анна</a:t>
            </a:r>
          </a:p>
          <a:p>
            <a:r>
              <a:rPr lang="ru-RU" sz="1300" b="1" dirty="0" smtClean="0"/>
              <a:t> Васильевна </a:t>
            </a:r>
            <a:r>
              <a:rPr lang="ru-RU" sz="1300" dirty="0" smtClean="0"/>
              <a:t>(выпуск 2007 г) –</a:t>
            </a:r>
          </a:p>
          <a:p>
            <a:r>
              <a:rPr lang="ru-RU" sz="1300" dirty="0" smtClean="0"/>
              <a:t> инженер по физико-химическим</a:t>
            </a:r>
          </a:p>
          <a:p>
            <a:r>
              <a:rPr lang="ru-RU" sz="1300" dirty="0" smtClean="0"/>
              <a:t> испытаниям</a:t>
            </a:r>
          </a:p>
          <a:p>
            <a:r>
              <a:rPr lang="ru-RU" sz="1300" b="1" dirty="0" err="1" smtClean="0"/>
              <a:t>Пахинов</a:t>
            </a:r>
            <a:r>
              <a:rPr lang="ru-RU" sz="1300" b="1" dirty="0" smtClean="0"/>
              <a:t> Виктор Станиславович </a:t>
            </a:r>
          </a:p>
          <a:p>
            <a:r>
              <a:rPr lang="ru-RU" sz="1300" dirty="0" smtClean="0"/>
              <a:t>(выпуск 2012 г) – инженер по физико-химическим испытаниям</a:t>
            </a:r>
          </a:p>
          <a:p>
            <a:r>
              <a:rPr lang="ru-RU" sz="1300" b="1" dirty="0" smtClean="0"/>
              <a:t>Беляев Валерий Юрьевич </a:t>
            </a:r>
            <a:r>
              <a:rPr lang="ru-RU" sz="1300" dirty="0" smtClean="0"/>
              <a:t>(выпуск 1985 г) – к.х.н., специалист по физико-химическим испытаниям</a:t>
            </a:r>
          </a:p>
          <a:p>
            <a:endParaRPr lang="ru-RU" sz="1400" dirty="0"/>
          </a:p>
        </p:txBody>
      </p:sp>
      <p:pic>
        <p:nvPicPr>
          <p:cNvPr id="4102" name="Picture 6" descr="F:\Стенд\КТК\DSC_003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00192" y="2060847"/>
            <a:ext cx="2004293" cy="208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9" name="Picture 13" descr="F:\Стенд\КТК\DSC_0009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868144" y="4077072"/>
            <a:ext cx="2376264" cy="190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F:\Стенд\КТК\DSC_0035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212125" y="4653136"/>
            <a:ext cx="1931875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Выпускники _химики\DSC0343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0" r="11029"/>
          <a:stretch/>
        </p:blipFill>
        <p:spPr bwMode="auto">
          <a:xfrm>
            <a:off x="179512" y="4891984"/>
            <a:ext cx="2340000" cy="184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StalyuginVV\Рабочий стол\Хаванов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2996952"/>
            <a:ext cx="2399471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F:\Стенд\КТК\Наконечная (Бушковская) Ксения.JPG"/>
          <p:cNvPicPr>
            <a:picLocks noChangeAspect="1" noChangeArrowheads="1"/>
          </p:cNvPicPr>
          <p:nvPr/>
        </p:nvPicPr>
        <p:blipFill rotWithShape="1">
          <a:blip r:embed="rId2" cstate="screen"/>
          <a:srcRect l="27026" t="13598" r="2001"/>
          <a:stretch/>
        </p:blipFill>
        <p:spPr bwMode="auto">
          <a:xfrm flipH="1">
            <a:off x="6444208" y="239850"/>
            <a:ext cx="2555776" cy="1748990"/>
          </a:xfrm>
          <a:prstGeom prst="rect">
            <a:avLst/>
          </a:prstGeom>
          <a:noFill/>
        </p:spPr>
      </p:pic>
      <p:pic>
        <p:nvPicPr>
          <p:cNvPr id="4" name="Picture 12" descr="F:\Стенд\КТК\Осипова Анна Михайловна.JPG"/>
          <p:cNvPicPr>
            <a:picLocks noChangeAspect="1" noChangeArrowheads="1"/>
          </p:cNvPicPr>
          <p:nvPr/>
        </p:nvPicPr>
        <p:blipFill>
          <a:blip r:embed="rId3" cstate="screen"/>
          <a:srcRect l="18182" t="12834" r="13451"/>
          <a:stretch>
            <a:fillRect/>
          </a:stretch>
        </p:blipFill>
        <p:spPr bwMode="auto">
          <a:xfrm>
            <a:off x="6588224" y="2132856"/>
            <a:ext cx="2376264" cy="201622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11760" y="1040537"/>
            <a:ext cx="3960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Пиягина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(Максимова) Людмила Александровна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(выпуск 2001 г) – инженер по физико-химическим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испытаниям (питьевая  и минеральная вода)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Наконечная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Бушковская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Ксения Николаевна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2009 г) – техник-химик (питьевая  и минеральная вода)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Осипова Анна Михайловна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(выпуск 2012 г) – магистр химии, ведущий инженер-химик (сточные воды)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Худяев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Владимир Михайлович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2008 г) –  техник - химик (сточные воды)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Мороз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Елина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Анастасия Анатольевна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2010 г) – техник – химик (сточные воды)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148570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Отдел химических испытаний</a:t>
            </a:r>
          </a:p>
        </p:txBody>
      </p:sp>
      <p:pic>
        <p:nvPicPr>
          <p:cNvPr id="7" name="Picture 2" descr="F:\Стенд\a_ae8a4254.jpg"/>
          <p:cNvPicPr>
            <a:picLocks noChangeAspect="1" noChangeArrowheads="1"/>
          </p:cNvPicPr>
          <p:nvPr/>
        </p:nvPicPr>
        <p:blipFill rotWithShape="1">
          <a:blip r:embed="rId4" cstate="screen"/>
          <a:srcRect t="7298" b="11924"/>
          <a:stretch/>
        </p:blipFill>
        <p:spPr bwMode="auto">
          <a:xfrm>
            <a:off x="179512" y="116632"/>
            <a:ext cx="1512168" cy="78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627784" y="4491117"/>
            <a:ext cx="3672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Макаров Сергей Альбертович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 2000 г ) – к.х.н., начальник лаборатории физико-химического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хроматографического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анализа службы диагностики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Комиэнерго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059832" y="5499809"/>
            <a:ext cx="352839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Воробьева Екатерина  Георгиевна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(выпуск 2005 г ) – к.х.н.,  начальник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физико-химической  лаборатории службы диагностики и эксплуатации оборудования подстанций  Коми филиала  ОАО ФСК ЕЭС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F:\Стенд\Макаров.JPG"/>
          <p:cNvPicPr>
            <a:picLocks noChangeAspect="1" noChangeArrowheads="1"/>
          </p:cNvPicPr>
          <p:nvPr/>
        </p:nvPicPr>
        <p:blipFill>
          <a:blip r:embed="rId5" cstate="screen"/>
          <a:srcRect t="21135" r="29732" b="9164"/>
          <a:stretch>
            <a:fillRect/>
          </a:stretch>
        </p:blipFill>
        <p:spPr bwMode="auto">
          <a:xfrm>
            <a:off x="251520" y="4797152"/>
            <a:ext cx="2390611" cy="1989222"/>
          </a:xfrm>
          <a:prstGeom prst="rect">
            <a:avLst/>
          </a:prstGeom>
          <a:noFill/>
        </p:spPr>
      </p:pic>
      <p:pic>
        <p:nvPicPr>
          <p:cNvPr id="5123" name="Picture 3" descr="F:\Стенд\Воробьева Катя.jpg"/>
          <p:cNvPicPr>
            <a:picLocks noChangeAspect="1" noChangeArrowheads="1"/>
          </p:cNvPicPr>
          <p:nvPr/>
        </p:nvPicPr>
        <p:blipFill>
          <a:blip r:embed="rId6" cstate="screen"/>
          <a:srcRect l="10040" r="14659"/>
          <a:stretch>
            <a:fillRect/>
          </a:stretch>
        </p:blipFill>
        <p:spPr bwMode="auto">
          <a:xfrm>
            <a:off x="6588224" y="4293096"/>
            <a:ext cx="2385784" cy="2376264"/>
          </a:xfrm>
          <a:prstGeom prst="rect">
            <a:avLst/>
          </a:prstGeom>
          <a:noFill/>
        </p:spPr>
      </p:pic>
      <p:pic>
        <p:nvPicPr>
          <p:cNvPr id="5124" name="Picture 4" descr="F:\Стенд\2_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61884" y="4149080"/>
            <a:ext cx="2483768" cy="63925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91680" y="476672"/>
            <a:ext cx="4608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Емельяненко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(Савельева) Татьяна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Христовна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 2001 г) –инженер-химик (питьевая  и минеральная вода)</a:t>
            </a:r>
            <a:endParaRPr lang="ru-RU" sz="1400" dirty="0"/>
          </a:p>
        </p:txBody>
      </p:sp>
      <p:pic>
        <p:nvPicPr>
          <p:cNvPr id="2050" name="Picture 2" descr="E:\Выпускники _химики\DSC0344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4"/>
          <a:stretch/>
        </p:blipFill>
        <p:spPr bwMode="auto">
          <a:xfrm>
            <a:off x="107504" y="2564904"/>
            <a:ext cx="2178497" cy="155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StalyuginVV\Рабочий стол\Пиягина.jpg"/>
          <p:cNvPicPr>
            <a:picLocks noChangeAspect="1" noChangeArrowheads="1"/>
          </p:cNvPicPr>
          <p:nvPr/>
        </p:nvPicPr>
        <p:blipFill>
          <a:blip r:embed="rId11" cstate="print"/>
          <a:srcRect t="9522"/>
          <a:stretch>
            <a:fillRect/>
          </a:stretch>
        </p:blipFill>
        <p:spPr bwMode="auto">
          <a:xfrm>
            <a:off x="107504" y="980728"/>
            <a:ext cx="2193833" cy="1489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Стенд\Кислицына (Головня)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220072" y="5024989"/>
            <a:ext cx="1584177" cy="178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44624"/>
            <a:ext cx="514806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/>
              <a:t>	</a:t>
            </a:r>
            <a:r>
              <a:rPr lang="ru-RU" sz="2000" b="1" spc="300" dirty="0" smtClean="0">
                <a:solidFill>
                  <a:schemeClr val="bg2">
                    <a:lumMod val="25000"/>
                  </a:schemeClr>
                </a:solidFill>
              </a:rPr>
              <a:t>Учителя химии</a:t>
            </a:r>
          </a:p>
          <a:p>
            <a:pPr algn="just"/>
            <a:endParaRPr lang="ru-RU" sz="1150" dirty="0"/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/>
              <a:t>Колегова Полина Витальевна </a:t>
            </a:r>
            <a:r>
              <a:rPr lang="ru-RU" sz="1150" dirty="0"/>
              <a:t>(выпуск </a:t>
            </a:r>
            <a:r>
              <a:rPr lang="ru-RU" sz="1150" dirty="0" smtClean="0"/>
              <a:t>1993 г);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 smtClean="0"/>
              <a:t>Кислицына</a:t>
            </a:r>
            <a:r>
              <a:rPr lang="ru-RU" sz="1150" b="1" i="1" dirty="0" smtClean="0"/>
              <a:t> (Головня)  Наталья Юрьевна </a:t>
            </a:r>
            <a:r>
              <a:rPr lang="ru-RU" sz="1150" dirty="0" smtClean="0"/>
              <a:t>(выпуск 1982 г) –</a:t>
            </a:r>
          </a:p>
          <a:p>
            <a:pPr algn="just"/>
            <a:r>
              <a:rPr lang="ru-RU" sz="1150" dirty="0"/>
              <a:t> </a:t>
            </a:r>
            <a:r>
              <a:rPr lang="ru-RU" sz="1150" dirty="0" smtClean="0"/>
              <a:t>    УТЛ  им. </a:t>
            </a:r>
            <a:r>
              <a:rPr lang="ru-RU" sz="1150" dirty="0" err="1" smtClean="0"/>
              <a:t>Г.В.Рассохина</a:t>
            </a:r>
            <a:r>
              <a:rPr lang="ru-RU" sz="1150" dirty="0" smtClean="0"/>
              <a:t>, г. Ухта;</a:t>
            </a:r>
            <a:endParaRPr lang="ru-RU" sz="1150" dirty="0"/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/>
              <a:t>Лаптева (</a:t>
            </a:r>
            <a:r>
              <a:rPr lang="ru-RU" sz="1150" b="1" i="1" dirty="0" err="1"/>
              <a:t>Терюкова</a:t>
            </a:r>
            <a:r>
              <a:rPr lang="ru-RU" sz="1150" b="1" i="1" dirty="0"/>
              <a:t>)  Марина  </a:t>
            </a:r>
            <a:r>
              <a:rPr lang="ru-RU" sz="1150" b="1" i="1" dirty="0" err="1"/>
              <a:t>Викентьевна</a:t>
            </a:r>
            <a:r>
              <a:rPr lang="ru-RU" sz="1150" b="1" i="1" dirty="0"/>
              <a:t> </a:t>
            </a:r>
            <a:r>
              <a:rPr lang="ru-RU" sz="1150" dirty="0" smtClean="0"/>
              <a:t>(</a:t>
            </a:r>
            <a:r>
              <a:rPr lang="ru-RU" sz="1150" dirty="0"/>
              <a:t>выпуск </a:t>
            </a:r>
            <a:r>
              <a:rPr lang="ru-RU" sz="1150" dirty="0" smtClean="0"/>
              <a:t>1994 г); 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 smtClean="0"/>
              <a:t>Быховцева</a:t>
            </a:r>
            <a:r>
              <a:rPr lang="ru-RU" sz="1150" b="1" i="1" dirty="0" smtClean="0"/>
              <a:t> </a:t>
            </a:r>
            <a:r>
              <a:rPr lang="ru-RU" sz="1150" b="1" i="1" dirty="0"/>
              <a:t>(</a:t>
            </a:r>
            <a:r>
              <a:rPr lang="ru-RU" sz="1150" b="1" i="1" dirty="0" err="1"/>
              <a:t>Самаркина</a:t>
            </a:r>
            <a:r>
              <a:rPr lang="ru-RU" sz="1150" b="1" i="1" dirty="0"/>
              <a:t>) Светлана Ильинична </a:t>
            </a:r>
            <a:endParaRPr lang="ru-RU" sz="1150" b="1" i="1" dirty="0" smtClean="0"/>
          </a:p>
          <a:p>
            <a:pPr marL="177800" indent="-177800" algn="just"/>
            <a:r>
              <a:rPr lang="ru-RU" sz="1150" dirty="0" smtClean="0"/>
              <a:t>    (</a:t>
            </a:r>
            <a:r>
              <a:rPr lang="ru-RU" sz="1150" dirty="0"/>
              <a:t>выпуск </a:t>
            </a:r>
            <a:r>
              <a:rPr lang="ru-RU" sz="1150" dirty="0" smtClean="0"/>
              <a:t>1988 г) - почетный работник общего образования РФ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smtClean="0"/>
              <a:t>Попова </a:t>
            </a:r>
            <a:r>
              <a:rPr lang="ru-RU" sz="1150" b="1" i="1" dirty="0"/>
              <a:t>Светлана Александровна </a:t>
            </a:r>
            <a:r>
              <a:rPr lang="ru-RU" sz="1150" dirty="0"/>
              <a:t>(</a:t>
            </a:r>
            <a:r>
              <a:rPr lang="ru-RU" sz="1150" dirty="0" smtClean="0"/>
              <a:t>выпуск1986 г);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smtClean="0"/>
              <a:t>Канева </a:t>
            </a:r>
            <a:r>
              <a:rPr lang="ru-RU" sz="1150" b="1" i="1" dirty="0"/>
              <a:t>Светлана Ивановна </a:t>
            </a:r>
            <a:r>
              <a:rPr lang="ru-RU" sz="1150" dirty="0"/>
              <a:t>(выпуск </a:t>
            </a:r>
            <a:r>
              <a:rPr lang="ru-RU" sz="1150" dirty="0" smtClean="0"/>
              <a:t>1986 г);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smtClean="0"/>
              <a:t>Королева Елена Евгеньевна  </a:t>
            </a:r>
            <a:r>
              <a:rPr lang="ru-RU" sz="1150" dirty="0" smtClean="0"/>
              <a:t>(выпуск 2000 г) - </a:t>
            </a:r>
          </a:p>
          <a:p>
            <a:pPr marL="177800" indent="-177800" algn="just"/>
            <a:r>
              <a:rPr lang="ru-RU" sz="1150" dirty="0" smtClean="0"/>
              <a:t>    гимназия № 1, г. Печора;</a:t>
            </a:r>
            <a:endParaRPr lang="ru-RU" sz="1150" dirty="0"/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/>
              <a:t>Канева (Сухих) Любовь Ивановна </a:t>
            </a:r>
            <a:r>
              <a:rPr lang="ru-RU" sz="1150" dirty="0"/>
              <a:t>(выпуск </a:t>
            </a:r>
            <a:r>
              <a:rPr lang="ru-RU" sz="1150" dirty="0" smtClean="0"/>
              <a:t>1990 г) - </a:t>
            </a:r>
          </a:p>
          <a:p>
            <a:pPr marL="177800" indent="-177800" algn="just"/>
            <a:r>
              <a:rPr lang="ru-RU" sz="1150" dirty="0" smtClean="0"/>
              <a:t>    зам. директора Центра дистанционного обучения </a:t>
            </a:r>
          </a:p>
          <a:p>
            <a:pPr marL="177800" indent="-177800" algn="just"/>
            <a:r>
              <a:rPr lang="ru-RU" sz="1150" dirty="0" smtClean="0"/>
              <a:t>    детей-инвалидов в Республике Коми,  победитель </a:t>
            </a:r>
          </a:p>
          <a:p>
            <a:pPr marL="177800" indent="-177800" algn="just"/>
            <a:r>
              <a:rPr lang="ru-RU" sz="1150" dirty="0" smtClean="0"/>
              <a:t>    конкурса лучших учителей России, почетный работник </a:t>
            </a:r>
          </a:p>
          <a:p>
            <a:pPr marL="177800" indent="-177800" algn="just"/>
            <a:r>
              <a:rPr lang="ru-RU" sz="1150" dirty="0" smtClean="0"/>
              <a:t>    общего образования РФ, награждена Почетными грамотами </a:t>
            </a:r>
          </a:p>
          <a:p>
            <a:pPr marL="177800" indent="-177800" algn="just"/>
            <a:r>
              <a:rPr lang="ru-RU" sz="1150" dirty="0" smtClean="0"/>
              <a:t>    </a:t>
            </a:r>
            <a:r>
              <a:rPr lang="ru-RU" sz="1150" dirty="0" err="1" smtClean="0"/>
              <a:t>МОиН</a:t>
            </a:r>
            <a:r>
              <a:rPr lang="ru-RU" sz="1150" dirty="0" smtClean="0"/>
              <a:t> РК и РФ;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smtClean="0"/>
              <a:t>Пчелкина </a:t>
            </a:r>
            <a:r>
              <a:rPr lang="ru-RU" sz="1150" b="1" i="1" dirty="0"/>
              <a:t>Галина Витальевна </a:t>
            </a:r>
            <a:r>
              <a:rPr lang="ru-RU" sz="1150" dirty="0"/>
              <a:t>(выпуск </a:t>
            </a:r>
            <a:r>
              <a:rPr lang="ru-RU" sz="1150" dirty="0" smtClean="0"/>
              <a:t>1990 г) – лицей при СГУ;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smtClean="0"/>
              <a:t>Приходько Елена Александровна </a:t>
            </a:r>
            <a:r>
              <a:rPr lang="ru-RU" sz="1150" dirty="0" smtClean="0"/>
              <a:t>(выпуск 1995 г);</a:t>
            </a:r>
            <a:endParaRPr lang="ru-RU" sz="1150" dirty="0"/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/>
              <a:t>Полле</a:t>
            </a:r>
            <a:r>
              <a:rPr lang="ru-RU" sz="1150" b="1" i="1" dirty="0"/>
              <a:t> Наталья Олеговна </a:t>
            </a:r>
            <a:r>
              <a:rPr lang="ru-RU" sz="1150" dirty="0"/>
              <a:t>(выпуск </a:t>
            </a:r>
            <a:r>
              <a:rPr lang="ru-RU" sz="1150" dirty="0" smtClean="0"/>
              <a:t>1998 г);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 smtClean="0"/>
              <a:t>Андриянова</a:t>
            </a:r>
            <a:r>
              <a:rPr lang="ru-RU" sz="1150" b="1" i="1" dirty="0" smtClean="0"/>
              <a:t> </a:t>
            </a:r>
            <a:r>
              <a:rPr lang="ru-RU" sz="1150" b="1" i="1" dirty="0"/>
              <a:t>(</a:t>
            </a:r>
            <a:r>
              <a:rPr lang="ru-RU" sz="1150" b="1" i="1" dirty="0" err="1"/>
              <a:t>Кумина</a:t>
            </a:r>
            <a:r>
              <a:rPr lang="ru-RU" sz="1150" b="1" i="1" dirty="0"/>
              <a:t>) Светлана Витальевна </a:t>
            </a:r>
            <a:r>
              <a:rPr lang="ru-RU" sz="1150" dirty="0"/>
              <a:t>(</a:t>
            </a:r>
            <a:r>
              <a:rPr lang="ru-RU" sz="1150" dirty="0" smtClean="0"/>
              <a:t>выпуск 1983 г) </a:t>
            </a:r>
            <a:r>
              <a:rPr lang="ru-RU" sz="1150" dirty="0"/>
              <a:t>– победитель конкурса лучших учителей </a:t>
            </a:r>
            <a:r>
              <a:rPr lang="ru-RU" sz="1150" dirty="0" smtClean="0"/>
              <a:t>России, почетный работник общего образования РФ;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 smtClean="0"/>
              <a:t>Сокерина</a:t>
            </a:r>
            <a:r>
              <a:rPr lang="ru-RU" sz="1150" b="1" i="1" dirty="0" smtClean="0"/>
              <a:t> </a:t>
            </a:r>
            <a:r>
              <a:rPr lang="ru-RU" sz="1150" b="1" i="1" dirty="0"/>
              <a:t>(Шутова) Валентина </a:t>
            </a:r>
            <a:r>
              <a:rPr lang="ru-RU" sz="1150" b="1" i="1" dirty="0" smtClean="0"/>
              <a:t>Вениаминовна</a:t>
            </a:r>
            <a:r>
              <a:rPr lang="ru-RU" sz="1150" b="1" dirty="0" smtClean="0"/>
              <a:t> </a:t>
            </a:r>
            <a:r>
              <a:rPr lang="ru-RU" sz="1150" dirty="0" smtClean="0"/>
              <a:t>   (</a:t>
            </a:r>
            <a:r>
              <a:rPr lang="ru-RU" sz="1150" dirty="0"/>
              <a:t>выпуск </a:t>
            </a:r>
            <a:r>
              <a:rPr lang="ru-RU" sz="1150" dirty="0" smtClean="0"/>
              <a:t>1985 г);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 smtClean="0"/>
              <a:t>Лазовская</a:t>
            </a:r>
            <a:r>
              <a:rPr lang="ru-RU" sz="1150" b="1" i="1" dirty="0" smtClean="0"/>
              <a:t> </a:t>
            </a:r>
            <a:r>
              <a:rPr lang="ru-RU" sz="1150" b="1" i="1" dirty="0"/>
              <a:t>(</a:t>
            </a:r>
            <a:r>
              <a:rPr lang="ru-RU" sz="1150" b="1" i="1" dirty="0" err="1"/>
              <a:t>Налетова</a:t>
            </a:r>
            <a:r>
              <a:rPr lang="ru-RU" sz="1150" b="1" i="1" dirty="0"/>
              <a:t>) Светлана </a:t>
            </a:r>
            <a:r>
              <a:rPr lang="ru-RU" sz="1150" b="1" i="1" dirty="0" smtClean="0"/>
              <a:t>Анатольевна</a:t>
            </a:r>
            <a:r>
              <a:rPr lang="ru-RU" sz="1150" b="1" dirty="0" smtClean="0"/>
              <a:t> </a:t>
            </a:r>
            <a:r>
              <a:rPr lang="ru-RU" sz="1150" dirty="0" smtClean="0"/>
              <a:t>   (</a:t>
            </a:r>
            <a:r>
              <a:rPr lang="ru-RU" sz="1150" dirty="0"/>
              <a:t>выпуск </a:t>
            </a:r>
            <a:r>
              <a:rPr lang="ru-RU" sz="1150" dirty="0" smtClean="0"/>
              <a:t>1982 г);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smtClean="0"/>
              <a:t>Мазурская </a:t>
            </a:r>
            <a:r>
              <a:rPr lang="ru-RU" sz="1150" b="1" i="1" dirty="0"/>
              <a:t>(</a:t>
            </a:r>
            <a:r>
              <a:rPr lang="ru-RU" sz="1150" b="1" i="1" dirty="0" err="1"/>
              <a:t>Дудчак</a:t>
            </a:r>
            <a:r>
              <a:rPr lang="ru-RU" sz="1150" b="1" i="1" dirty="0"/>
              <a:t>) Оксана Романовна </a:t>
            </a:r>
            <a:r>
              <a:rPr lang="ru-RU" sz="1150" dirty="0"/>
              <a:t>(выпуск </a:t>
            </a:r>
            <a:r>
              <a:rPr lang="ru-RU" sz="1150" dirty="0" smtClean="0"/>
              <a:t>1995 г</a:t>
            </a:r>
            <a:r>
              <a:rPr lang="ru-RU" sz="1150" dirty="0"/>
              <a:t>) – </a:t>
            </a:r>
            <a:r>
              <a:rPr lang="ru-RU" sz="1150" dirty="0" smtClean="0"/>
              <a:t>почетный </a:t>
            </a:r>
            <a:r>
              <a:rPr lang="ru-RU" sz="1150" dirty="0"/>
              <a:t>работник общего образования РФ, победитель конкурса лучших учителей России, лауреат конкурса учителей биологии, математики, физики и химии 2011, 2012, 2013 </a:t>
            </a:r>
            <a:r>
              <a:rPr lang="ru-RU" sz="1150" dirty="0" err="1"/>
              <a:t>гг</a:t>
            </a:r>
            <a:r>
              <a:rPr lang="ru-RU" sz="1150" dirty="0"/>
              <a:t> в номинации «Наставник будущих ученых», награждена Почетными грамотами </a:t>
            </a:r>
            <a:r>
              <a:rPr lang="ru-RU" sz="1150" dirty="0" err="1"/>
              <a:t>МОиН</a:t>
            </a:r>
            <a:r>
              <a:rPr lang="ru-RU" sz="1150" dirty="0"/>
              <a:t> РК и </a:t>
            </a:r>
            <a:r>
              <a:rPr lang="ru-RU" sz="1150" dirty="0" smtClean="0"/>
              <a:t>РФ – Коми </a:t>
            </a:r>
            <a:r>
              <a:rPr lang="ru-RU" sz="1150" dirty="0" err="1" smtClean="0"/>
              <a:t>республ</a:t>
            </a:r>
            <a:r>
              <a:rPr lang="ru-RU" sz="1150" dirty="0" smtClean="0"/>
              <a:t>. </a:t>
            </a:r>
            <a:r>
              <a:rPr lang="ru-RU" sz="1150" dirty="0" err="1" smtClean="0"/>
              <a:t>физ-математ</a:t>
            </a:r>
            <a:r>
              <a:rPr lang="ru-RU" sz="1150" dirty="0" smtClean="0"/>
              <a:t>. лицей- интернат;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 smtClean="0"/>
              <a:t>Лютоева</a:t>
            </a:r>
            <a:r>
              <a:rPr lang="ru-RU" sz="1150" b="1" i="1" dirty="0" smtClean="0"/>
              <a:t> (</a:t>
            </a:r>
            <a:r>
              <a:rPr lang="ru-RU" sz="1150" b="1" i="1" dirty="0" err="1" smtClean="0"/>
              <a:t>Супрядкина</a:t>
            </a:r>
            <a:r>
              <a:rPr lang="ru-RU" sz="1150" b="1" i="1" dirty="0" smtClean="0"/>
              <a:t>) Екатерина Анатольевна </a:t>
            </a:r>
            <a:r>
              <a:rPr lang="ru-RU" sz="1150" dirty="0" smtClean="0"/>
              <a:t>(выпуск 2007 г) – СОШ №2, г. Микунь;</a:t>
            </a:r>
          </a:p>
          <a:p>
            <a:pPr marL="177800" indent="-177800" algn="just">
              <a:buFont typeface="Arial" pitchFamily="34" charset="0"/>
              <a:buChar char="•"/>
            </a:pPr>
            <a:r>
              <a:rPr lang="ru-RU" sz="1150" b="1" i="1" dirty="0" err="1" smtClean="0"/>
              <a:t>Майбурова</a:t>
            </a:r>
            <a:r>
              <a:rPr lang="ru-RU" sz="1150" b="1" i="1" dirty="0" smtClean="0"/>
              <a:t> Наталья Анатольевна </a:t>
            </a:r>
            <a:r>
              <a:rPr lang="ru-RU" sz="1150" dirty="0" smtClean="0"/>
              <a:t>(выпуск 1995 г) – учитель химии </a:t>
            </a:r>
            <a:r>
              <a:rPr lang="ru-RU" sz="1150" dirty="0" err="1" smtClean="0"/>
              <a:t>Объячевской</a:t>
            </a:r>
            <a:r>
              <a:rPr lang="ru-RU" sz="1150" dirty="0" smtClean="0"/>
              <a:t> СОШ, </a:t>
            </a:r>
            <a:r>
              <a:rPr lang="ru-RU" sz="1150" dirty="0"/>
              <a:t>,  </a:t>
            </a:r>
            <a:r>
              <a:rPr lang="ru-RU" sz="1150" dirty="0" smtClean="0"/>
              <a:t>победитель конкурса </a:t>
            </a:r>
            <a:r>
              <a:rPr lang="ru-RU" sz="1150" dirty="0"/>
              <a:t>лучших учителей </a:t>
            </a:r>
            <a:r>
              <a:rPr lang="ru-RU" sz="1150" dirty="0" smtClean="0"/>
              <a:t>России, руководитель </a:t>
            </a:r>
            <a:r>
              <a:rPr lang="ru-RU" sz="1150" dirty="0" err="1" smtClean="0"/>
              <a:t>респ</a:t>
            </a:r>
            <a:r>
              <a:rPr lang="ru-RU" sz="1150" dirty="0" smtClean="0"/>
              <a:t>. метод. объединения учителей химии</a:t>
            </a:r>
            <a:endParaRPr lang="ru-RU" sz="1150" dirty="0"/>
          </a:p>
        </p:txBody>
      </p:sp>
      <p:pic>
        <p:nvPicPr>
          <p:cNvPr id="5123" name="Picture 3" descr="C:\Documents and Settings\V_V_S\Рабочий стол\Стенд\КаневаСИ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1" y="188640"/>
            <a:ext cx="1420296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Documents and Settings\PopovaEV\Рабочий стол\Презентация\IMG_1516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48065" y="44624"/>
            <a:ext cx="254986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:\ФОТОАРХИВ\2013\2 сентября\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92" b="7251"/>
          <a:stretch/>
        </p:blipFill>
        <p:spPr bwMode="auto">
          <a:xfrm>
            <a:off x="5148065" y="1972613"/>
            <a:ext cx="2380830" cy="1960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77" name="Picture 1" descr="I:\ХИМИЯ\888\preview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</a:blip>
          <a:srcRect/>
          <a:stretch>
            <a:fillRect/>
          </a:stretch>
        </p:blipFill>
        <p:spPr bwMode="auto">
          <a:xfrm>
            <a:off x="5182666" y="3954260"/>
            <a:ext cx="1312810" cy="980728"/>
          </a:xfrm>
          <a:prstGeom prst="rect">
            <a:avLst/>
          </a:prstGeom>
          <a:noFill/>
        </p:spPr>
      </p:pic>
      <p:pic>
        <p:nvPicPr>
          <p:cNvPr id="2050" name="Picture 2" descr="E:\Выпускники _химики_сентябрь 2017\Майбурова Наталья Анатольевн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4192"/>
          <a:stretch/>
        </p:blipFill>
        <p:spPr bwMode="auto">
          <a:xfrm>
            <a:off x="7092280" y="4307027"/>
            <a:ext cx="1983715" cy="250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Стенд\Королева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338480" y="3624571"/>
            <a:ext cx="1532301" cy="186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F:\Стенд\Мазурска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06" y="2219576"/>
            <a:ext cx="1446075" cy="1945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80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77" y="0"/>
            <a:ext cx="489277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		</a:t>
            </a:r>
            <a:r>
              <a:rPr lang="ru-RU" sz="2000" b="1" spc="600" dirty="0" smtClean="0">
                <a:solidFill>
                  <a:schemeClr val="bg2">
                    <a:lumMod val="25000"/>
                  </a:schemeClr>
                </a:solidFill>
              </a:rPr>
              <a:t>Ухта</a:t>
            </a:r>
          </a:p>
          <a:p>
            <a:r>
              <a:rPr lang="ru-RU" sz="1300" b="1" dirty="0" smtClean="0"/>
              <a:t>Степанов Михаил Михайлович   </a:t>
            </a:r>
            <a:r>
              <a:rPr lang="ru-RU" sz="1300" dirty="0"/>
              <a:t>(</a:t>
            </a:r>
            <a:r>
              <a:rPr lang="ru-RU" sz="1300" dirty="0" smtClean="0"/>
              <a:t>выпуск 2006 г </a:t>
            </a:r>
            <a:r>
              <a:rPr lang="ru-RU" sz="1300" dirty="0"/>
              <a:t>) – начальник лаборатории контроля производства </a:t>
            </a:r>
            <a:r>
              <a:rPr lang="ru-RU" sz="1300" dirty="0" err="1"/>
              <a:t>Сосногорского</a:t>
            </a:r>
            <a:r>
              <a:rPr lang="ru-RU" sz="1300" dirty="0"/>
              <a:t> ГПЗ ООО «</a:t>
            </a:r>
            <a:r>
              <a:rPr lang="ru-RU" sz="1300" dirty="0" err="1"/>
              <a:t>Газпромпереработка</a:t>
            </a:r>
            <a:r>
              <a:rPr lang="ru-RU" sz="1300" dirty="0"/>
              <a:t>»  (численность 47 чел</a:t>
            </a:r>
            <a:r>
              <a:rPr lang="ru-RU" sz="1300" dirty="0" smtClean="0"/>
              <a:t>);</a:t>
            </a:r>
          </a:p>
          <a:p>
            <a:endParaRPr lang="ru-RU" sz="400" dirty="0"/>
          </a:p>
          <a:p>
            <a:r>
              <a:rPr lang="ru-RU" sz="1300" b="1" dirty="0"/>
              <a:t>Терентьев Максим Геннадиевич </a:t>
            </a:r>
            <a:r>
              <a:rPr lang="ru-RU" sz="1300" dirty="0"/>
              <a:t>(выпуск </a:t>
            </a:r>
            <a:r>
              <a:rPr lang="ru-RU" sz="1300" dirty="0" smtClean="0"/>
              <a:t>2008 г</a:t>
            </a:r>
            <a:r>
              <a:rPr lang="ru-RU" sz="1300" dirty="0"/>
              <a:t>) </a:t>
            </a:r>
            <a:r>
              <a:rPr lang="ru-RU" sz="1300" dirty="0" smtClean="0"/>
              <a:t>– </a:t>
            </a:r>
            <a:r>
              <a:rPr lang="ru-RU" sz="1250" dirty="0" smtClean="0"/>
              <a:t>начальник</a:t>
            </a:r>
            <a:r>
              <a:rPr lang="ru-RU" sz="1250" dirty="0"/>
              <a:t> </a:t>
            </a:r>
            <a:r>
              <a:rPr lang="ru-RU" sz="1250" dirty="0" smtClean="0"/>
              <a:t>лаборатории отдела </a:t>
            </a:r>
            <a:r>
              <a:rPr lang="ru-RU" sz="1250" dirty="0"/>
              <a:t>комплексных </a:t>
            </a:r>
            <a:r>
              <a:rPr lang="ru-RU" sz="1250" dirty="0" smtClean="0"/>
              <a:t>исследований скважин </a:t>
            </a:r>
            <a:r>
              <a:rPr lang="ru-RU" sz="1250" dirty="0"/>
              <a:t>и пластовых </a:t>
            </a:r>
            <a:r>
              <a:rPr lang="ru-RU" sz="1250" dirty="0" smtClean="0"/>
              <a:t>систем филиала </a:t>
            </a:r>
            <a:r>
              <a:rPr lang="ru-RU" sz="1250" dirty="0"/>
              <a:t>ООО "Газпром </a:t>
            </a:r>
            <a:r>
              <a:rPr lang="ru-RU" sz="1250" dirty="0" smtClean="0"/>
              <a:t>ВНИИГАЗ</a:t>
            </a:r>
            <a:r>
              <a:rPr lang="ru-RU" sz="1250" dirty="0"/>
              <a:t>" </a:t>
            </a:r>
            <a:endParaRPr lang="ru-RU" sz="1250" dirty="0" smtClean="0"/>
          </a:p>
          <a:p>
            <a:r>
              <a:rPr lang="ru-RU" sz="1300" b="1" dirty="0" err="1" smtClean="0"/>
              <a:t>Пашнин</a:t>
            </a:r>
            <a:r>
              <a:rPr lang="ru-RU" sz="1300" b="1" dirty="0" smtClean="0"/>
              <a:t> </a:t>
            </a:r>
            <a:r>
              <a:rPr lang="ru-RU" sz="1300" b="1" dirty="0"/>
              <a:t>Григорий Николаевич </a:t>
            </a:r>
            <a:r>
              <a:rPr lang="ru-RU" sz="1300" dirty="0"/>
              <a:t>(выпуск </a:t>
            </a:r>
            <a:r>
              <a:rPr lang="ru-RU" sz="1300" dirty="0" smtClean="0"/>
              <a:t>2008 г</a:t>
            </a:r>
            <a:r>
              <a:rPr lang="ru-RU" sz="1300" dirty="0"/>
              <a:t>) – мастер производства, </a:t>
            </a:r>
            <a:r>
              <a:rPr lang="ru-RU" sz="1300" dirty="0" err="1"/>
              <a:t>Ухтинский</a:t>
            </a:r>
            <a:r>
              <a:rPr lang="ru-RU" sz="1300" dirty="0"/>
              <a:t> филиал ЗАО «СИТТЕК</a:t>
            </a:r>
            <a:r>
              <a:rPr lang="ru-RU" sz="1300" dirty="0" smtClean="0"/>
              <a:t>»;</a:t>
            </a:r>
          </a:p>
          <a:p>
            <a:endParaRPr lang="ru-RU" sz="400" dirty="0"/>
          </a:p>
          <a:p>
            <a:r>
              <a:rPr lang="ru-RU" sz="1300" b="1" dirty="0"/>
              <a:t>Соколова (Юдина) Юлия Александровна </a:t>
            </a:r>
            <a:r>
              <a:rPr lang="ru-RU" sz="1300" dirty="0"/>
              <a:t>(выпуск </a:t>
            </a:r>
            <a:r>
              <a:rPr lang="ru-RU" sz="1300" dirty="0" smtClean="0"/>
              <a:t> 2007 г) </a:t>
            </a:r>
            <a:r>
              <a:rPr lang="ru-RU" sz="1300" dirty="0"/>
              <a:t>– </a:t>
            </a:r>
            <a:r>
              <a:rPr lang="ru-RU" sz="1300" dirty="0" smtClean="0"/>
              <a:t>инженер </a:t>
            </a:r>
            <a:r>
              <a:rPr lang="en-US" sz="1300" dirty="0" smtClean="0"/>
              <a:t>I</a:t>
            </a:r>
            <a:r>
              <a:rPr lang="ru-RU" sz="1300" dirty="0" smtClean="0"/>
              <a:t> категории лаборатории ФХИ </a:t>
            </a:r>
            <a:r>
              <a:rPr lang="ru-RU" sz="1300" dirty="0" err="1"/>
              <a:t>Ухтинского</a:t>
            </a:r>
            <a:r>
              <a:rPr lang="ru-RU" sz="1300" dirty="0"/>
              <a:t> филиала ООО «Газпром </a:t>
            </a:r>
            <a:r>
              <a:rPr lang="ru-RU" sz="1300" dirty="0" err="1"/>
              <a:t>ВНИИГаз</a:t>
            </a:r>
            <a:r>
              <a:rPr lang="ru-RU" sz="1300" dirty="0"/>
              <a:t>»;</a:t>
            </a:r>
          </a:p>
          <a:p>
            <a:endParaRPr lang="ru-RU" sz="400" dirty="0"/>
          </a:p>
          <a:p>
            <a:r>
              <a:rPr lang="ru-RU" sz="1300" b="1" dirty="0" err="1" smtClean="0"/>
              <a:t>Шутков</a:t>
            </a:r>
            <a:r>
              <a:rPr lang="ru-RU" sz="1300" b="1" dirty="0" smtClean="0"/>
              <a:t>  Роман Александрович </a:t>
            </a:r>
            <a:r>
              <a:rPr lang="ru-RU" sz="1300" dirty="0" smtClean="0"/>
              <a:t>(выпуск 1995 г</a:t>
            </a:r>
            <a:r>
              <a:rPr lang="ru-RU" sz="1300" dirty="0"/>
              <a:t>) – инженер </a:t>
            </a:r>
            <a:r>
              <a:rPr lang="ru-RU" sz="1300" dirty="0" smtClean="0"/>
              <a:t>НТЦ  ООО «Газпром </a:t>
            </a:r>
            <a:r>
              <a:rPr lang="ru-RU" sz="1300" dirty="0" err="1" smtClean="0"/>
              <a:t>трансгаз</a:t>
            </a:r>
            <a:r>
              <a:rPr lang="ru-RU" sz="1300" dirty="0" smtClean="0"/>
              <a:t> Ухта»;</a:t>
            </a:r>
          </a:p>
          <a:p>
            <a:endParaRPr lang="ru-RU" sz="400" dirty="0"/>
          </a:p>
          <a:p>
            <a:r>
              <a:rPr lang="ru-RU" sz="1300" b="1" dirty="0" smtClean="0"/>
              <a:t>Люфт (Смольская) Жанна Васильевна  </a:t>
            </a:r>
            <a:r>
              <a:rPr lang="ru-RU" sz="1300" dirty="0" smtClean="0"/>
              <a:t>(выпуск 2008 г) – </a:t>
            </a:r>
            <a:endParaRPr lang="ru-RU" sz="400" dirty="0" smtClean="0"/>
          </a:p>
          <a:p>
            <a:r>
              <a:rPr lang="ru-RU" sz="1300" dirty="0" smtClean="0"/>
              <a:t>менеджер по качеству, </a:t>
            </a:r>
            <a:r>
              <a:rPr lang="ru-RU" sz="1300" dirty="0" err="1"/>
              <a:t>Ухтинский</a:t>
            </a:r>
            <a:r>
              <a:rPr lang="ru-RU" sz="1300" dirty="0"/>
              <a:t> филиал ЗАО «СИТТЕК»;</a:t>
            </a:r>
          </a:p>
          <a:p>
            <a:endParaRPr lang="ru-RU" sz="400" b="1" dirty="0" smtClean="0"/>
          </a:p>
          <a:p>
            <a:r>
              <a:rPr lang="ru-RU" sz="1300" b="1" dirty="0" err="1" smtClean="0"/>
              <a:t>Засовская</a:t>
            </a:r>
            <a:r>
              <a:rPr lang="ru-RU" sz="1300" b="1" dirty="0" smtClean="0"/>
              <a:t> Мария Александровна</a:t>
            </a:r>
            <a:r>
              <a:rPr lang="ru-RU" sz="1300" dirty="0" smtClean="0"/>
              <a:t> (выпуск 2010 г) - к.х.н., доцент</a:t>
            </a:r>
            <a:r>
              <a:rPr lang="ru-RU" sz="1300" dirty="0"/>
              <a:t>, </a:t>
            </a:r>
            <a:r>
              <a:rPr lang="ru-RU" sz="1300" dirty="0" smtClean="0"/>
              <a:t>декан технологического </a:t>
            </a:r>
            <a:r>
              <a:rPr lang="ru-RU" sz="1300" dirty="0"/>
              <a:t>факультета </a:t>
            </a:r>
            <a:r>
              <a:rPr lang="ru-RU" sz="1300" dirty="0" smtClean="0"/>
              <a:t>и </a:t>
            </a:r>
            <a:r>
              <a:rPr lang="ru-RU" sz="1300" b="1" dirty="0" smtClean="0"/>
              <a:t>Григорьева</a:t>
            </a:r>
            <a:r>
              <a:rPr lang="ru-RU" sz="1300" dirty="0" smtClean="0"/>
              <a:t> (</a:t>
            </a:r>
            <a:r>
              <a:rPr lang="ru-RU" sz="1300" b="1" dirty="0" smtClean="0"/>
              <a:t>Бабкина )Татьяна Анатольевна</a:t>
            </a:r>
            <a:r>
              <a:rPr lang="ru-RU" sz="1300" dirty="0" smtClean="0"/>
              <a:t> </a:t>
            </a:r>
            <a:r>
              <a:rPr lang="ru-RU" sz="1300" dirty="0"/>
              <a:t>(выпуск </a:t>
            </a:r>
            <a:r>
              <a:rPr lang="ru-RU" sz="1300" dirty="0" smtClean="0"/>
              <a:t>2007 г) - ст</a:t>
            </a:r>
            <a:r>
              <a:rPr lang="ru-RU" sz="1300" dirty="0"/>
              <a:t>. </a:t>
            </a:r>
            <a:r>
              <a:rPr lang="ru-RU" sz="1300" dirty="0" smtClean="0"/>
              <a:t>преподаватель </a:t>
            </a:r>
            <a:r>
              <a:rPr lang="ru-RU" sz="1300" dirty="0"/>
              <a:t>кафедры химии </a:t>
            </a:r>
            <a:r>
              <a:rPr lang="ru-RU" sz="1300" dirty="0" err="1"/>
              <a:t>Ухтинского</a:t>
            </a:r>
            <a:r>
              <a:rPr lang="ru-RU" sz="1300" dirty="0"/>
              <a:t> технического университета.</a:t>
            </a:r>
          </a:p>
        </p:txBody>
      </p:sp>
      <p:pic>
        <p:nvPicPr>
          <p:cNvPr id="6147" name="Picture 3" descr="C:\Documents and Settings\V_V_S\Рабочий стол\Стенд\aB1CrUiSV7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3677"/>
            <a:ext cx="2304256" cy="1933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Стенд\z_3353da4b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48064" y="4150512"/>
            <a:ext cx="1943570" cy="2590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F:\Стенд\IMG_4711.JPG"/>
          <p:cNvPicPr>
            <a:picLocks noChangeAspect="1" noChangeArrowheads="1"/>
          </p:cNvPicPr>
          <p:nvPr/>
        </p:nvPicPr>
        <p:blipFill rotWithShape="1">
          <a:blip r:embed="rId4" cstate="screen"/>
          <a:srcRect l="3971" r="5492"/>
          <a:stretch/>
        </p:blipFill>
        <p:spPr bwMode="auto">
          <a:xfrm>
            <a:off x="107504" y="4911207"/>
            <a:ext cx="1944216" cy="183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Documents and Settings\V_V_S\Рабочий стол\Стенд\20131011_151442-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55" y="188640"/>
            <a:ext cx="2304256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Documents and Settings\V_V_S\Рабочий стол\Стенд\gF-0jHFuScM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707" y="2076070"/>
            <a:ext cx="2376264" cy="200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тенд\Шутков Роман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164288" y="2626980"/>
            <a:ext cx="1944216" cy="1810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F:\Стенд\Люф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490032"/>
            <a:ext cx="1642260" cy="2186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Стенд\Григорьева (Бабкина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44" y="4797876"/>
            <a:ext cx="2590751" cy="194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84"/>
            <a:ext cx="50040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300" dirty="0" smtClean="0">
                <a:solidFill>
                  <a:schemeClr val="bg2">
                    <a:lumMod val="25000"/>
                  </a:schemeClr>
                </a:solidFill>
              </a:rPr>
              <a:t>Усинск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- </a:t>
            </a:r>
            <a:r>
              <a:rPr lang="ru-RU" sz="2000" b="1" spc="300" dirty="0" smtClean="0">
                <a:solidFill>
                  <a:schemeClr val="bg2">
                    <a:lumMod val="25000"/>
                  </a:schemeClr>
                </a:solidFill>
              </a:rPr>
              <a:t>Печора</a:t>
            </a:r>
          </a:p>
          <a:p>
            <a:r>
              <a:rPr lang="ru-RU" sz="1200" b="1" dirty="0" smtClean="0"/>
              <a:t>Чуркин </a:t>
            </a:r>
            <a:r>
              <a:rPr lang="ru-RU" sz="1200" b="1" dirty="0"/>
              <a:t>Сергей Александрович </a:t>
            </a:r>
            <a:r>
              <a:rPr lang="ru-RU" sz="1200" dirty="0"/>
              <a:t>(выпуск </a:t>
            </a:r>
            <a:r>
              <a:rPr lang="ru-RU" sz="1200" dirty="0" smtClean="0"/>
              <a:t>2003 г), </a:t>
            </a:r>
          </a:p>
          <a:p>
            <a:r>
              <a:rPr lang="ru-RU" sz="1200" b="1" dirty="0" err="1" smtClean="0"/>
              <a:t>Колеватов</a:t>
            </a:r>
            <a:r>
              <a:rPr lang="ru-RU" sz="1200" b="1" dirty="0" smtClean="0"/>
              <a:t> Дмитрий Дмитриевич </a:t>
            </a:r>
            <a:r>
              <a:rPr lang="ru-RU" sz="1200" dirty="0" smtClean="0"/>
              <a:t>(выпуск 2007 г) - инженеры – химики ООО «СК «РУСВЬЕТПЕТРО»»;</a:t>
            </a:r>
          </a:p>
          <a:p>
            <a:endParaRPr lang="ru-RU" sz="400" dirty="0"/>
          </a:p>
          <a:p>
            <a:r>
              <a:rPr lang="ru-RU" sz="1200" b="1" dirty="0" smtClean="0"/>
              <a:t>Горбунова Екатерина Владимировна </a:t>
            </a:r>
            <a:r>
              <a:rPr lang="ru-RU" sz="1200" dirty="0" smtClean="0"/>
              <a:t>(выпуск 2009 г) – инженер </a:t>
            </a:r>
          </a:p>
          <a:p>
            <a:r>
              <a:rPr lang="en-US" sz="1200" dirty="0" smtClean="0"/>
              <a:t>I</a:t>
            </a:r>
            <a:r>
              <a:rPr lang="ru-RU" sz="1200" dirty="0" smtClean="0"/>
              <a:t> категории отдела подготовки и реализации нефти и газа ООО «Лукойл-Коми», г. Усинск;</a:t>
            </a:r>
          </a:p>
          <a:p>
            <a:endParaRPr lang="ru-RU" sz="400" dirty="0" smtClean="0"/>
          </a:p>
          <a:p>
            <a:r>
              <a:rPr lang="ru-RU" sz="1200" b="1" dirty="0" smtClean="0"/>
              <a:t>Соловьева (Канева) Анна Викторовна</a:t>
            </a:r>
            <a:r>
              <a:rPr lang="ru-RU" sz="1200" dirty="0" smtClean="0"/>
              <a:t> (выпуск 2007 г) -  зав. лабораторией контроля качества нефтепродуктов ООО </a:t>
            </a:r>
            <a:r>
              <a:rPr lang="ru-RU" sz="1200" dirty="0"/>
              <a:t>«</a:t>
            </a:r>
            <a:r>
              <a:rPr lang="ru-RU" sz="1200" dirty="0" err="1" smtClean="0"/>
              <a:t>Лукойл-СЗнефтепродукт</a:t>
            </a:r>
            <a:r>
              <a:rPr lang="ru-RU" sz="1200" dirty="0" smtClean="0"/>
              <a:t>» , г. Печора;</a:t>
            </a:r>
          </a:p>
          <a:p>
            <a:r>
              <a:rPr lang="ru-RU" sz="400" dirty="0" smtClean="0"/>
              <a:t>Т</a:t>
            </a:r>
          </a:p>
          <a:p>
            <a:r>
              <a:rPr lang="ru-RU" sz="1200" b="1" dirty="0" err="1" smtClean="0"/>
              <a:t>Туисов</a:t>
            </a:r>
            <a:r>
              <a:rPr lang="ru-RU" sz="1200" b="1" dirty="0" smtClean="0"/>
              <a:t> Владимир Дмитриевич </a:t>
            </a:r>
            <a:r>
              <a:rPr lang="ru-RU" sz="1200" dirty="0" smtClean="0"/>
              <a:t>(выпуск 2007 г) – лаборант хим. анализа морской платформы </a:t>
            </a:r>
            <a:r>
              <a:rPr lang="ru-RU" sz="1200" dirty="0" err="1" smtClean="0"/>
              <a:t>Приразломная</a:t>
            </a:r>
            <a:r>
              <a:rPr lang="ru-RU" sz="1200" dirty="0" smtClean="0"/>
              <a:t> ООО «Газпром нефть шельф»</a:t>
            </a:r>
            <a:endParaRPr lang="ru-RU" sz="1200" dirty="0"/>
          </a:p>
        </p:txBody>
      </p:sp>
      <p:pic>
        <p:nvPicPr>
          <p:cNvPr id="7171" name="Picture 3" descr="C:\Documents and Settings\V_V_S\Рабочий стол\Стенд\P10101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352" y="5157192"/>
            <a:ext cx="1954860" cy="159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Стенд\DSCN2211_Кудрина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2708920"/>
            <a:ext cx="2411760" cy="1665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F:\Стенд\Нюхин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194212" y="4977172"/>
            <a:ext cx="1909849" cy="154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591273" y="2529478"/>
            <a:ext cx="2628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300" dirty="0" smtClean="0">
                <a:solidFill>
                  <a:schemeClr val="bg2">
                    <a:lumMod val="25000"/>
                  </a:schemeClr>
                </a:solidFill>
              </a:rPr>
              <a:t>Вологда</a:t>
            </a:r>
          </a:p>
          <a:p>
            <a:r>
              <a:rPr lang="ru-RU" sz="1400" b="1" dirty="0" smtClean="0"/>
              <a:t>Векшина (Кудрина) Надежда Владимировна  </a:t>
            </a:r>
            <a:r>
              <a:rPr lang="ru-RU" sz="1400" dirty="0" smtClean="0"/>
              <a:t>(выпуск  2009 г) - старший инженер ФГБУ "Судебно-экспертное учреждение федеральной противопожарной службы по Вологодской области«.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7503" y="4365104"/>
            <a:ext cx="58326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</a:t>
            </a:r>
            <a:r>
              <a:rPr lang="ru-RU" sz="2000" b="1" spc="300" dirty="0" smtClean="0">
                <a:solidFill>
                  <a:schemeClr val="bg2">
                    <a:lumMod val="25000"/>
                  </a:schemeClr>
                </a:solidFill>
              </a:rPr>
              <a:t>Череповец</a:t>
            </a:r>
          </a:p>
          <a:p>
            <a:r>
              <a:rPr lang="ru-RU" sz="1400" b="1" dirty="0" err="1" smtClean="0"/>
              <a:t>Меньшенин</a:t>
            </a:r>
            <a:r>
              <a:rPr lang="ru-RU" sz="1400" b="1" dirty="0" smtClean="0"/>
              <a:t> Юрий Николаевич </a:t>
            </a:r>
            <a:r>
              <a:rPr lang="ru-RU" sz="1400" dirty="0" smtClean="0"/>
              <a:t>(выпуск 2002 г) </a:t>
            </a:r>
            <a:r>
              <a:rPr lang="ru-RU" sz="1400" b="1" dirty="0" smtClean="0"/>
              <a:t>– </a:t>
            </a:r>
          </a:p>
          <a:p>
            <a:r>
              <a:rPr lang="ru-RU" sz="1400" dirty="0" smtClean="0"/>
              <a:t>начальник отделения производства минеральных удобрений </a:t>
            </a:r>
          </a:p>
          <a:p>
            <a:r>
              <a:rPr lang="ru-RU" sz="1400" dirty="0" smtClean="0"/>
              <a:t>ОАО «ФосАгро-Череповец»;</a:t>
            </a:r>
          </a:p>
          <a:p>
            <a:r>
              <a:rPr lang="ru-RU" sz="1400" b="1" dirty="0" err="1" smtClean="0"/>
              <a:t>Нюхин</a:t>
            </a:r>
            <a:r>
              <a:rPr lang="ru-RU" sz="1400" b="1" dirty="0" smtClean="0"/>
              <a:t> Иван Витальевич </a:t>
            </a:r>
            <a:r>
              <a:rPr lang="ru-RU" sz="1400" dirty="0" smtClean="0"/>
              <a:t>(выпуск 2013 г) – аппаратчик </a:t>
            </a:r>
          </a:p>
          <a:p>
            <a:r>
              <a:rPr lang="ru-RU" sz="1400" dirty="0" smtClean="0"/>
              <a:t>синтеза аммиака ОАО «ФосАгро-Череповец»;</a:t>
            </a:r>
          </a:p>
          <a:p>
            <a:r>
              <a:rPr lang="ru-RU" sz="1400" b="1" dirty="0" err="1" smtClean="0"/>
              <a:t>Меньшенина</a:t>
            </a:r>
            <a:r>
              <a:rPr lang="ru-RU" sz="1400" b="1" dirty="0" smtClean="0"/>
              <a:t> Ирина Рудольфовна </a:t>
            </a:r>
            <a:r>
              <a:rPr lang="ru-RU" sz="1400" dirty="0" smtClean="0"/>
              <a:t>(выпуск  2002 г) </a:t>
            </a:r>
            <a:r>
              <a:rPr lang="ru-RU" sz="1400" b="1" dirty="0" smtClean="0"/>
              <a:t>– </a:t>
            </a:r>
          </a:p>
          <a:p>
            <a:r>
              <a:rPr lang="ru-RU" sz="1400" dirty="0" smtClean="0"/>
              <a:t>специалист Управления промышленной безопасности, </a:t>
            </a:r>
          </a:p>
          <a:p>
            <a:r>
              <a:rPr lang="ru-RU" sz="1400" dirty="0" smtClean="0"/>
              <a:t>охраны труда и окружающей среды ООО «ССМ-Тяжмаш»</a:t>
            </a:r>
          </a:p>
          <a:p>
            <a:r>
              <a:rPr lang="ru-RU" sz="1400" b="1" dirty="0" smtClean="0"/>
              <a:t>Канина (Иванова) Анна Александровна </a:t>
            </a:r>
            <a:r>
              <a:rPr lang="ru-RU" sz="1400" dirty="0" smtClean="0"/>
              <a:t>(выпуск 2007 г) –</a:t>
            </a:r>
          </a:p>
          <a:p>
            <a:r>
              <a:rPr lang="ru-RU" sz="1400" dirty="0" smtClean="0"/>
              <a:t>лаборант хим. анализа ПАО «Северсталь»</a:t>
            </a:r>
            <a:endParaRPr lang="ru-RU" sz="1400" dirty="0"/>
          </a:p>
        </p:txBody>
      </p:sp>
      <p:pic>
        <p:nvPicPr>
          <p:cNvPr id="1026" name="Picture 2" descr="F:\Стенд\Горбунова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7056033" y="116633"/>
            <a:ext cx="2052471" cy="1788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Documents and Settings\V_V_S\Рабочий стол\Стенд\Чуркин082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031" y="116633"/>
            <a:ext cx="2160241" cy="178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V_V_S\Рабочий стол\Стенд\20131015_14012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63" y="2122594"/>
            <a:ext cx="1383777" cy="2581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2654" y="2228315"/>
            <a:ext cx="22858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spc="300" dirty="0" smtClean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Брянск</a:t>
            </a:r>
          </a:p>
          <a:p>
            <a:pPr algn="ctr"/>
            <a:endParaRPr lang="ru-RU" b="1" dirty="0" smtClean="0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>
                <a:cs typeface="Times New Roman" pitchFamily="18" charset="0"/>
              </a:rPr>
              <a:t>Шихов</a:t>
            </a:r>
            <a:r>
              <a:rPr lang="ru-RU" sz="1400" b="1" dirty="0">
                <a:cs typeface="Times New Roman" pitchFamily="18" charset="0"/>
              </a:rPr>
              <a:t> Иван Юрьевич </a:t>
            </a:r>
            <a:r>
              <a:rPr lang="ru-RU" sz="1400" dirty="0">
                <a:cs typeface="Times New Roman" pitchFamily="18" charset="0"/>
              </a:rPr>
              <a:t>(выпуск 2007 г) </a:t>
            </a:r>
            <a:r>
              <a:rPr lang="ru-RU" sz="1400" dirty="0" smtClean="0">
                <a:cs typeface="Times New Roman" pitchFamily="18" charset="0"/>
              </a:rPr>
              <a:t>–начальник отдела качества нефти и нефтепродуктов центрального офиса АО «</a:t>
            </a:r>
            <a:r>
              <a:rPr lang="ru-RU" sz="1400" dirty="0" err="1" smtClean="0">
                <a:cs typeface="Times New Roman" pitchFamily="18" charset="0"/>
              </a:rPr>
              <a:t>Транснефть</a:t>
            </a:r>
            <a:r>
              <a:rPr lang="ru-RU" sz="1400" dirty="0" smtClean="0">
                <a:cs typeface="Times New Roman" pitchFamily="18" charset="0"/>
              </a:rPr>
              <a:t>-Дружба»</a:t>
            </a:r>
          </a:p>
          <a:p>
            <a:endParaRPr lang="ru-RU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7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683385"/>
            <a:ext cx="5724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Тюкина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Елена Олеговна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2004 г) – инженер-технолог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ОАО «Предприятие Гальваника»;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Панюков Александр Александрович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2012 г) – инженер испытательной лаборатории сжиженных газов и легких нефтепродуктов компании «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SGS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Vostok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Limited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Усть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Луга; с 2019 г – инженер-химик фармацевтической фирмы ЗАО «Вертекс»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97510" y="-31740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3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Санкт-Петербург</a:t>
            </a:r>
            <a:endParaRPr lang="ru-RU" sz="3200" spc="300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8193" name="Picture 1" descr="C:\Documents and Settings\PopovaEV\Рабочий стол\1263825331_vsadnik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504" y="116632"/>
            <a:ext cx="1512168" cy="113412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63688" y="386661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Химич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Хлебова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Галина Николаевна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1979 г) – к.х.н.,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н.с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ИВС РАН, ст. преп. кафедры ВМС СПбГУ, ст. специалист СПб филиала ООО « ЭПАМ СИСТЕМС»;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4293096"/>
            <a:ext cx="43924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Кривошапкин Павел Васильевич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2003 г) – д.х.н., директор НОЦ «Химический инжиниринг и биотехнологии»,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Кривошапкина Елена Федоровна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2006 г.)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–  д.х.н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., доцент химико-биологического кластера Университета ИТМО;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1249596"/>
            <a:ext cx="5868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Апраксин Виталий Федорович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1995г) – ст. преподаватель кафедры аналитической химии СПб химико-фармацевтической академии;</a:t>
            </a:r>
            <a:endParaRPr lang="ru-RU" sz="1400" dirty="0"/>
          </a:p>
        </p:txBody>
      </p:sp>
      <p:pic>
        <p:nvPicPr>
          <p:cNvPr id="3075" name="Picture 3" descr="F:\Стенд\Петухова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flipH="1">
            <a:off x="6660232" y="4869160"/>
            <a:ext cx="2389090" cy="1875317"/>
          </a:xfrm>
          <a:prstGeom prst="rect">
            <a:avLst/>
          </a:prstGeom>
          <a:noFill/>
        </p:spPr>
      </p:pic>
      <p:pic>
        <p:nvPicPr>
          <p:cNvPr id="3076" name="Picture 4" descr="F:\Стенд\Ширяев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07504" y="3096768"/>
            <a:ext cx="1908000" cy="1844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79712" y="2978368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Ширяева (Чупрова) Юлия Викторовна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2005 г )  – старший специалист по контролю качества фармацевтической фирмы 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Новартис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Нева»;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51720" y="3645024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Петухова (Костромина) Анна  Михайловна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2009 г) – химик-аналитик отдела контроля качества фармацевтической фирмы  «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Новартис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Нева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3768" y="5373216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Никифорова (Герасимова) Олеся Владимировна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2007 г) – технолог ООО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Зигверк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Васютин Олег Алексеевич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2009 г) – к.х.н., инженер – разработчик фирмы «ЮНИКОСМЕТИК»</a:t>
            </a: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Усков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Кирилл Николаевич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2009 г) – к.т.н., менеджер по продажам фирмы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Ревада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Нева»</a:t>
            </a:r>
            <a:endParaRPr lang="ru-RU" sz="1400" dirty="0"/>
          </a:p>
        </p:txBody>
      </p:sp>
      <p:pic>
        <p:nvPicPr>
          <p:cNvPr id="1026" name="Picture 2" descr="F:\Стенд\DSC04506 (2).JPG"/>
          <p:cNvPicPr>
            <a:picLocks noChangeAspect="1" noChangeArrowheads="1"/>
          </p:cNvPicPr>
          <p:nvPr/>
        </p:nvPicPr>
        <p:blipFill>
          <a:blip r:embed="rId5" cstate="print"/>
          <a:srcRect l="30007" r="20983"/>
          <a:stretch>
            <a:fillRect/>
          </a:stretch>
        </p:blipFill>
        <p:spPr bwMode="auto">
          <a:xfrm>
            <a:off x="5724128" y="260648"/>
            <a:ext cx="1656184" cy="253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C:\Documents and Settings\V_V_S\Рабочий стол\Стенд\IMG_20131012_1713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r="11232"/>
          <a:stretch>
            <a:fillRect/>
          </a:stretch>
        </p:blipFill>
        <p:spPr bwMode="auto">
          <a:xfrm>
            <a:off x="6444208" y="3356992"/>
            <a:ext cx="2376264" cy="174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V_V_S\Рабочий стол\Герасимов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4"/>
          <a:stretch/>
        </p:blipFill>
        <p:spPr bwMode="auto">
          <a:xfrm>
            <a:off x="7596336" y="2060848"/>
            <a:ext cx="149078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F:\Стенд\Панюко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75891"/>
            <a:ext cx="1381190" cy="184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ZalevskayaOA\Desktop\IMG_468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6085"/>
            <a:ext cx="2348984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9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Documents and Settings\V_V_S\Рабочий стол\Тулаев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r="32954" b="9821"/>
          <a:stretch/>
        </p:blipFill>
        <p:spPr bwMode="auto">
          <a:xfrm>
            <a:off x="6462406" y="164468"/>
            <a:ext cx="2023542" cy="220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45295" y="2665900"/>
            <a:ext cx="2257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Тулаева Л.А</a:t>
            </a:r>
            <a:r>
              <a:rPr lang="ru-RU" sz="1100" b="1" dirty="0" smtClean="0"/>
              <a:t>. </a:t>
            </a:r>
            <a:r>
              <a:rPr lang="ru-RU" sz="1100" dirty="0" smtClean="0"/>
              <a:t>– к.х.н., доцент, окончила Сыктывкарский университет (1988)</a:t>
            </a:r>
            <a:endParaRPr lang="ru-RU" sz="1100" dirty="0"/>
          </a:p>
        </p:txBody>
      </p:sp>
      <p:pic>
        <p:nvPicPr>
          <p:cNvPr id="5" name="Picture 4" descr="F:\Стенд\Завкафедрами\DSC_63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0" t="7374" r="16173" b="19119"/>
          <a:stretch/>
        </p:blipFill>
        <p:spPr bwMode="auto">
          <a:xfrm>
            <a:off x="855656" y="133532"/>
            <a:ext cx="1542584" cy="2524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2699036"/>
            <a:ext cx="225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err="1" smtClean="0"/>
              <a:t>Залевская</a:t>
            </a:r>
            <a:r>
              <a:rPr lang="ru-RU" sz="1100" b="1" dirty="0" smtClean="0"/>
              <a:t>  О.А. </a:t>
            </a:r>
            <a:r>
              <a:rPr lang="ru-RU" sz="1100" dirty="0" smtClean="0"/>
              <a:t>– к.х.н., доцент, окончила Сыктывкарский университет (1977)</a:t>
            </a:r>
            <a:endParaRPr lang="ru-RU" sz="1100" dirty="0"/>
          </a:p>
        </p:txBody>
      </p:sp>
      <p:pic>
        <p:nvPicPr>
          <p:cNvPr id="7" name="Picture 7" descr="F:\Стенд\Материалы для стенда кафедры\IMG_48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r="16965"/>
          <a:stretch/>
        </p:blipFill>
        <p:spPr bwMode="auto">
          <a:xfrm>
            <a:off x="3419872" y="178204"/>
            <a:ext cx="2261686" cy="2098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47864" y="2496623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/>
              <a:t>  </a:t>
            </a:r>
            <a:r>
              <a:rPr lang="ru-RU" sz="1100" b="1" dirty="0" err="1" smtClean="0"/>
              <a:t>Сталюгин</a:t>
            </a:r>
            <a:r>
              <a:rPr lang="ru-RU" sz="1100" b="1" dirty="0" smtClean="0"/>
              <a:t> В.В. </a:t>
            </a:r>
            <a:r>
              <a:rPr lang="ru-RU" sz="1100" dirty="0" smtClean="0"/>
              <a:t>– к.х.н., доцент, </a:t>
            </a:r>
            <a:r>
              <a:rPr lang="ru-RU" sz="1100" dirty="0" err="1" smtClean="0"/>
              <a:t>засл</a:t>
            </a:r>
            <a:r>
              <a:rPr lang="ru-RU" sz="1100" dirty="0" smtClean="0"/>
              <a:t>. работник РК, окончил Ленинградский университет (1975)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80451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52736"/>
            <a:ext cx="4355976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 Червонная  (Щукина)  Надежда Анатольевна 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1978 г) – к.х.н.,  н.с. отдела горения и взрыва Института проблем химической физики РАН (г. Черноголовка)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Гиренко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Екатерина Григорьевна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1994 г) – к.х.н.,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Долгина Татьяна Модестовна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 1995 г) – к.х.н.,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Попова Екатерина  Ивановна 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 1996 г) – д.х.н., начальник лаборатории во Всероссийском научно-исследовательском институте автоматики им. Н.Л.Духова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b="1" dirty="0" err="1" smtClean="0">
                <a:latin typeface="Times New Roman" pitchFamily="18" charset="0"/>
                <a:cs typeface="Times New Roman" pitchFamily="18" charset="0"/>
              </a:rPr>
              <a:t>Пийр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 Екатерина Андреевна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2001 г.) –  к.б.н., ст. руководитель группы научных сотрудников , представительство фирмы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Quintiles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GmbH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(Австрия) – проведение клинических исследований  новых  лекарственных препаратов 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Черепанов Андрей  Александрович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2003 г) – ООО "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Каргилл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", инженер по техническому сервису крахмала и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крахмалопродуктов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Турова Ольга Васильевна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2004 г)  – к.х.н., с.н.с. лаборатории тонкого органического синтеза Института органической химии им. Н.Д.Зелинского РАН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Зорина – Тихонова Екатерина  Николаевна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(выпуск 2009 г) – к.х.н., н.с. лаборатории химии координационных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полиядерных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соединений Института общей и неорганической химии им. </a:t>
            </a:r>
            <a:r>
              <a:rPr lang="ru-RU" sz="1300" dirty="0" err="1" smtClean="0">
                <a:latin typeface="Times New Roman" pitchFamily="18" charset="0"/>
                <a:cs typeface="Times New Roman" pitchFamily="18" charset="0"/>
              </a:rPr>
              <a:t>Н.С.Курнакова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РАН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F:\Стенд\Зорина1.jpg"/>
          <p:cNvPicPr>
            <a:picLocks noChangeAspect="1" noChangeArrowheads="1"/>
          </p:cNvPicPr>
          <p:nvPr/>
        </p:nvPicPr>
        <p:blipFill>
          <a:blip r:embed="rId2" cstate="screen">
            <a:lum bright="10000" contrast="20000"/>
          </a:blip>
          <a:srcRect/>
          <a:stretch>
            <a:fillRect/>
          </a:stretch>
        </p:blipFill>
        <p:spPr bwMode="auto">
          <a:xfrm>
            <a:off x="6242702" y="4221088"/>
            <a:ext cx="2783939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0" name="AutoShape 2" descr="&amp;Ncy;&amp;ocy;&amp;vcy;&amp;ocy;&amp;scy;&amp;tcy;&amp;icy; &amp;Mcy;&amp;ocy;&amp;scy;&amp;kcy;&amp;vcy;&amp;y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 descr="C:\Documents and Settings\PopovaEV\Рабочий стол\head_image.jpg.gif"/>
          <p:cNvPicPr>
            <a:picLocks noChangeAspect="1" noChangeArrowheads="1"/>
          </p:cNvPicPr>
          <p:nvPr/>
        </p:nvPicPr>
        <p:blipFill>
          <a:blip r:embed="rId3" cstate="screen"/>
          <a:srcRect r="17361" b="22623"/>
          <a:stretch>
            <a:fillRect/>
          </a:stretch>
        </p:blipFill>
        <p:spPr bwMode="auto">
          <a:xfrm>
            <a:off x="179512" y="-72008"/>
            <a:ext cx="1342549" cy="1124744"/>
          </a:xfrm>
          <a:prstGeom prst="rect">
            <a:avLst/>
          </a:prstGeom>
          <a:noFill/>
        </p:spPr>
      </p:pic>
      <p:pic>
        <p:nvPicPr>
          <p:cNvPr id="9" name="Picture 3" descr="C:\Documents and Settings\PopovaEV\Рабочий стол\head_image.jpg.gif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77377" r="17361"/>
          <a:stretch>
            <a:fillRect/>
          </a:stretch>
        </p:blipFill>
        <p:spPr bwMode="auto">
          <a:xfrm>
            <a:off x="1436135" y="260648"/>
            <a:ext cx="2532170" cy="620241"/>
          </a:xfrm>
          <a:prstGeom prst="rect">
            <a:avLst/>
          </a:prstGeom>
          <a:noFill/>
        </p:spPr>
      </p:pic>
      <p:pic>
        <p:nvPicPr>
          <p:cNvPr id="2051" name="Picture 3" descr="F:\Стенд\Туров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64088" y="1628800"/>
            <a:ext cx="165264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F:\Стенд\Червонная (Щукина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257280" y="463858"/>
            <a:ext cx="1424318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9" name="Picture 3" descr="F:\Стенд\Пийр_India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876256" y="160338"/>
            <a:ext cx="213359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8" name="Picture 2" descr="F:\Стенд\Черепанов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355976" y="3999696"/>
            <a:ext cx="1729284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1520" y="188640"/>
            <a:ext cx="864096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Шепелин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Владимир Александрович -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выпускник 1980 г. и аспирантуры МГУ, к.х.н., зам. директора по науке научно-технологического центра (НТЦ)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нефтехимическим процессам ОАО «Нижнекамскнефтехим»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217" name="Picture 1" descr="IMG_920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73" y="1268760"/>
            <a:ext cx="3144623" cy="236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V_V_S\Рабочий стол\Стенд\127Z28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40" y="4149080"/>
            <a:ext cx="3061056" cy="2041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Documents and Settings\V_V_S\Рабочий стол\Стенд\IMG_041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35" y="4221088"/>
            <a:ext cx="2762741" cy="207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Documents and Settings\V_V_S\Рабочий стол\Стенд\6[1]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85" y="1268760"/>
            <a:ext cx="3580123" cy="236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9992" y="364502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Шепелин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В. 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дает пояснения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Президенту Татарстана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Минниханову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Р.Н.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6334780"/>
            <a:ext cx="500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Однокурсники по учебе и аспирантуре МГУ (каф. ВМС) – д.б.н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Володин В.В.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Шепелин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В.А.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6381328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Экспериментальный цех НТЦ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2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34952"/>
            <a:ext cx="43559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Трофимов Александр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Леонидович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2003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.; PhD - University of Illinois at Chicago,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postdoctorate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Yale University;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 Principal Scientist II at IRIX Pharmaceuticals, Inc.,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США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Дмишевич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Сергей Владимирович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(выпуск 2002 г) – инженер-химик ,  нефтяной приёмо-сдаточный пункт "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Фенешлитке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",  г.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Фенешлитке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 Венгрия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Ермолина Мария Васильевна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2002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., PhD - University of Illinois at Chicago,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postdoctorate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-  St. Jude Children's Research Hospital,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преподаватель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органической и общей химии в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University of  Illinois at Chicago, Wilbur Wright College,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США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Рубина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Казакова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Марина Юрьевна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выпуск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1996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) 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., PhD - University of Illinois at Chicago,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postdoctorate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 Kansas University,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работа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директор лабораторий химического факультета Канзасского университета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США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Кун Егор Адамович и Кун (Павлова) Наталья Николаевна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(выпуск 1998 г) –  научные сотрудники фирм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HiPer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Ceramics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GmbH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и  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Zellwerk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GmbH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 Берлин, Германия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Шмеркович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Марина Эдуардовна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(выпуск 1996 г)  -  инженер – химик по технологии гальванических покрытий, фирма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Аmza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Тель-Авив, Израиль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287650"/>
            <a:ext cx="23042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spc="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за </a:t>
            </a:r>
          </a:p>
          <a:p>
            <a:pPr lvl="0" algn="ctr"/>
            <a:r>
              <a:rPr lang="ru-RU" sz="2800" b="1" spc="3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границей</a:t>
            </a:r>
            <a:endParaRPr lang="ru-RU" sz="2800" spc="300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2" name="AutoShape 2" descr="PosterOk.com - &amp;zcy;&amp;iecy;&amp;mcy;&amp;ncy;&amp;ycy;&amp;khcy;, &amp;pcy;&amp;ocy;&amp;scy;&amp;tcy;&amp;iecy;&amp;rcy;&amp;ycy;, &amp;pcy;&amp;lcy;&amp;acy;&amp;kcy;&amp;acy;&amp;tcy;&amp;ycy;, &amp;pcy;&amp;iecy;&amp;chcy;&amp;acy;&amp;tcy;&amp;softcy; &amp;fcy;&amp;ocy;&amp;tcy;&amp;ocy;, &amp;kcy;&amp;acy;&amp;rcy;&amp;tcy;&amp;icy;&amp;ncy;&amp;acy; &amp;ncy;&amp;acy; &amp;khcy;&amp;ocy;&amp;lcy;&amp;scy;&amp;tcy;&amp;iecy; - &amp;Ucy;&amp;kcy;&amp;rcy;&amp;acy;&amp;icy;&amp;n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9" name="Picture 9" descr="F:\Стенд\Дмишевич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flipH="1">
            <a:off x="6084168" y="188640"/>
            <a:ext cx="2885702" cy="2268290"/>
          </a:xfrm>
          <a:prstGeom prst="rect">
            <a:avLst/>
          </a:prstGeom>
          <a:noFill/>
        </p:spPr>
      </p:pic>
      <p:pic>
        <p:nvPicPr>
          <p:cNvPr id="46084" name="Picture 4" descr="C:\Documents and Settings\PopovaEV\Рабочий стол\Portfolio_GlobalOrgDevelopmen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55576" y="116632"/>
            <a:ext cx="1152128" cy="1152128"/>
          </a:xfrm>
          <a:prstGeom prst="rect">
            <a:avLst/>
          </a:prstGeom>
          <a:noFill/>
        </p:spPr>
      </p:pic>
      <p:pic>
        <p:nvPicPr>
          <p:cNvPr id="46086" name="Picture 6" descr="F:\Стенд\Трофимов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4355976" y="908720"/>
            <a:ext cx="2136111" cy="2016224"/>
          </a:xfrm>
          <a:prstGeom prst="rect">
            <a:avLst/>
          </a:prstGeom>
          <a:noFill/>
        </p:spPr>
      </p:pic>
      <p:pic>
        <p:nvPicPr>
          <p:cNvPr id="46088" name="Picture 8" descr="F:\Стенд\Marina Rubina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52120" y="2489914"/>
            <a:ext cx="1728192" cy="2163222"/>
          </a:xfrm>
          <a:prstGeom prst="rect">
            <a:avLst/>
          </a:prstGeom>
          <a:noFill/>
        </p:spPr>
      </p:pic>
      <p:pic>
        <p:nvPicPr>
          <p:cNvPr id="46085" name="Picture 5" descr="F:\Стенд\Шмеркович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flipH="1">
            <a:off x="4427984" y="3429000"/>
            <a:ext cx="1568617" cy="3173380"/>
          </a:xfrm>
          <a:prstGeom prst="rect">
            <a:avLst/>
          </a:prstGeom>
          <a:noFill/>
        </p:spPr>
      </p:pic>
      <p:pic>
        <p:nvPicPr>
          <p:cNvPr id="3074" name="Picture 2" descr="F:\Стенд\Ермолина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380312" y="2589393"/>
            <a:ext cx="1656184" cy="2207759"/>
          </a:xfrm>
          <a:prstGeom prst="rect">
            <a:avLst/>
          </a:prstGeom>
          <a:noFill/>
        </p:spPr>
      </p:pic>
      <p:pic>
        <p:nvPicPr>
          <p:cNvPr id="46087" name="Picture 7" descr="F:\Стенд\Куны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43827" y="4437112"/>
            <a:ext cx="2088613" cy="23491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-27384"/>
            <a:ext cx="89644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spc="300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Первые выпуски магистров - химиков</a:t>
            </a:r>
            <a:endParaRPr lang="ru-RU" sz="3000" b="1" spc="300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F:\Стенд\IMG_834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68432" y="2132856"/>
            <a:ext cx="3492000" cy="261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F:\Стенд\IMG_950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4149080"/>
            <a:ext cx="3420000" cy="256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F:\Стенд\IMG_613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6024" y="791475"/>
            <a:ext cx="3707904" cy="2781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960440" y="764704"/>
            <a:ext cx="536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2009–2011 год,  профиль «Органическая химия»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руководитель магистерской программы – д.х.н., чл.-корр. РАН, директор ИХ Коми НЦ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Кучин А.В.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6464" y="4804410"/>
            <a:ext cx="522007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2010–2012 год,  профиль «Органическая химия»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руководитель магистерской программы – д.х.н., академик РАН, директор ИФ Коми НЦ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РАН 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Оводов Ю.С. 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5877272"/>
            <a:ext cx="5580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2011–2013 год,  профиль «Органическая химия»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руководитель магистерской программы – д.х.н., академик РАН, директор ИФ Коми НЦ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РАН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Оводов Ю.С.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40466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Первый выпуск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177281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Второй выпуск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6512" y="3789040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Третий выпуск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251520" y="3789040"/>
            <a:ext cx="4320480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572000" y="1700808"/>
            <a:ext cx="0" cy="2088232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72000" y="1700808"/>
            <a:ext cx="4248472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851920" y="3789040"/>
            <a:ext cx="0" cy="1872208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851920" y="5661248"/>
            <a:ext cx="5112568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афедра химии_преподаватели и выпускники 2018\Untitled-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463"/>
            <a:ext cx="7949592" cy="529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177" y="4725144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Добро пожаловать </a:t>
            </a:r>
          </a:p>
          <a:p>
            <a:pPr algn="ctr"/>
            <a:r>
              <a:rPr lang="ru-RU" sz="40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 Институт естественных наук </a:t>
            </a:r>
          </a:p>
          <a:p>
            <a:pPr algn="ctr"/>
            <a:r>
              <a:rPr lang="ru-RU" sz="32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СГУ имени Питирима Сорокина</a:t>
            </a:r>
            <a:endParaRPr lang="ru-RU" sz="3200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7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971600" y="1340768"/>
            <a:ext cx="7200800" cy="3816424"/>
            <a:chOff x="2051720" y="620688"/>
            <a:chExt cx="3600400" cy="1298449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051720" y="620688"/>
              <a:ext cx="3600400" cy="1298449"/>
            </a:xfrm>
            <a:prstGeom prst="rect">
              <a:avLst/>
            </a:prstGeom>
            <a:solidFill>
              <a:srgbClr val="DBEE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75" t="21135" r="14563" b="22650"/>
            <a:stretch/>
          </p:blipFill>
          <p:spPr bwMode="auto">
            <a:xfrm>
              <a:off x="2051720" y="620688"/>
              <a:ext cx="3538728" cy="12984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41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76836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dirty="0" smtClean="0"/>
              <a:t>Химики - деканы </a:t>
            </a:r>
            <a:r>
              <a:rPr lang="ru-RU" dirty="0"/>
              <a:t>химико-биологического факультета СГУ</a:t>
            </a:r>
          </a:p>
        </p:txBody>
      </p:sp>
      <p:pic>
        <p:nvPicPr>
          <p:cNvPr id="2051" name="Picture 3" descr="F:\Стенд\Материалы для стенда кафедры\ФОТО ЛУКШ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/>
          <a:stretch/>
        </p:blipFill>
        <p:spPr bwMode="auto">
          <a:xfrm>
            <a:off x="2233092" y="4125795"/>
            <a:ext cx="2194892" cy="2600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Стенд\Материалы для стенда кафедры\IMG_01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88179" y="1392346"/>
            <a:ext cx="3271245" cy="2180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Стенд\фото_0028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7951" y="934012"/>
            <a:ext cx="2047625" cy="292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F:\Олимпиада _РЭ_2018\2018_01_26 Олимпиада по химии_ РЭ\IMG_575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r="24157"/>
          <a:stretch/>
        </p:blipFill>
        <p:spPr bwMode="auto">
          <a:xfrm>
            <a:off x="6587456" y="4073678"/>
            <a:ext cx="2449040" cy="26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1027749"/>
            <a:ext cx="28083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Кокшарова</a:t>
            </a:r>
            <a:r>
              <a:rPr lang="ru-RU" sz="1400" dirty="0" smtClean="0"/>
              <a:t> Ангелина Александровна (1940 – 2023) – к.х.н., доцент, декан факультета 1988 – 1990 г</a:t>
            </a:r>
            <a:r>
              <a:rPr lang="ru-RU" sz="1400" smtClean="0"/>
              <a:t>, </a:t>
            </a:r>
          </a:p>
          <a:p>
            <a:pPr algn="ctr"/>
            <a:r>
              <a:rPr lang="ru-RU" sz="1400" smtClean="0"/>
              <a:t>с </a:t>
            </a:r>
            <a:r>
              <a:rPr lang="ru-RU" sz="1400" dirty="0" smtClean="0"/>
              <a:t>отличием окончила естественно-географический факультет КГПИ (1963)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-36512" y="4293096"/>
            <a:ext cx="23320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Лукша Виктор Григорьевич – к.х.н., доцент, с 1984 г зам. декана, декан факультета 1986 – 1988 г, окончил химический факультет Ленинградского университета (1972)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40004" y="2755040"/>
            <a:ext cx="28408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/>
              <a:t>Пийр</a:t>
            </a:r>
            <a:r>
              <a:rPr lang="ru-RU" sz="1400" dirty="0" smtClean="0"/>
              <a:t> Ирина Вадимовна, д.х.н., доцент, декан факультета 1997 – 2010 г., окончила Сыктывкарский университет (1977)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73547" y="4188048"/>
            <a:ext cx="2052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Грищенко Надежда Васильевна – к.х.н., доцент, зам. декана факультета 1981 – 1984 г. и 1990–1992 г., окончила химический факультет Ленинградского университета (1972)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741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297389"/>
              </p:ext>
            </p:extLst>
          </p:nvPr>
        </p:nvGraphicFramePr>
        <p:xfrm>
          <a:off x="179512" y="185165"/>
          <a:ext cx="8784975" cy="63105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442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80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957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324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7551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552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6263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011587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Штатные преподаватели  химического отделения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СГУ им. Питирима Сорокина 1973 – </a:t>
                      </a:r>
                      <a:r>
                        <a:rPr lang="ru-RU" sz="2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2023 </a:t>
                      </a:r>
                      <a:r>
                        <a:rPr lang="ru-RU" sz="2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г.</a:t>
                      </a:r>
                      <a:endParaRPr lang="ru-RU" sz="2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614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Доктора наук,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профессора</a:t>
                      </a:r>
                      <a:endParaRPr lang="ru-RU" sz="1800" i="1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Брач</a:t>
                      </a: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Б.Я. (1934 </a:t>
                      </a: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– </a:t>
                      </a: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2018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)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Потапов 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Г.П. (1940 </a:t>
                      </a: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– 2003)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Рязанов 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М.А. </a:t>
                      </a: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(1935 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– 2013) 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Сюткин В.Н. (1936 </a:t>
                      </a: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– </a:t>
                      </a: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2003)</a:t>
                      </a:r>
                    </a:p>
                    <a:p>
                      <a:pPr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Кочева (Маркова) Л.С</a:t>
                      </a:r>
                      <a:r>
                        <a:rPr lang="ru-RU" sz="16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.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0739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Кандидаты наук, </a:t>
                      </a:r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доценты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b="1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69813">
                <a:tc>
                  <a:txBody>
                    <a:bodyPr/>
                    <a:lstStyle/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Дудкин Б.Н.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Грищенко Н.В.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Самойлов А.С. 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Парилова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О.И.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Тысячная Г.Я.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Ширшова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Т.И.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Ванчикова Е.В.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Кокшарова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А.А.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Романова Г.А.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Федорова Э.И.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Алиева М.И.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Куликова Н.П.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Кондратенок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Б.М.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Сталюгин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В.В.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Лукша В.Г.</a:t>
                      </a:r>
                    </a:p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Казакова Е.И.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Горбунова Л.Г.</a:t>
                      </a:r>
                    </a:p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Ларина 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В.Е.</a:t>
                      </a:r>
                    </a:p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Политова Н.К.</a:t>
                      </a:r>
                    </a:p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Попов В.М.</a:t>
                      </a:r>
                    </a:p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Пийр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И.В.</a:t>
                      </a:r>
                    </a:p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Залевская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(Малыгина) О.А.</a:t>
                      </a:r>
                    </a:p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Тулаева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Гайдукова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) Л.А. </a:t>
                      </a:r>
                    </a:p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Жук Н.А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857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85725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Старцева</a:t>
                      </a: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(Смирнова) О.М.</a:t>
                      </a:r>
                      <a:endParaRPr lang="ru-RU" sz="1400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2259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Ассистенты, старшие </a:t>
                      </a:r>
                      <a:r>
                        <a:rPr lang="ru-RU" sz="1400" b="1" i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преподаватели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600" b="1" i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8045">
                <a:tc gridSpan="2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Генс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А.М.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Дудкина И.В.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Потапова Л.Г.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Спартак (</a:t>
                      </a: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Мишарина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) В.Е.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Пешкин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В.Г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Шерстобитова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Л.А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Моисеенко (Сидорова) Т.А.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Белых Л.И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Конышев А.Г.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Субботина (</a:t>
                      </a:r>
                      <a:r>
                        <a:rPr lang="ru-RU" sz="14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Дернова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)  С.Н.</a:t>
                      </a: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indent="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Малышенко В.В</a:t>
                      </a:r>
                      <a:r>
                        <a:rPr lang="ru-RU" sz="1400" kern="120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              </a:t>
                      </a:r>
                      <a:r>
                        <a:rPr lang="ru-RU" sz="1400" kern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Павлова Е.В. – к.х.н. 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Никитина 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Н.И. – к.х.н.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Кузьмин Д.В.     - к.х.н.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Броварова</a:t>
                      </a:r>
                      <a:r>
                        <a:rPr lang="ru-RU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 О.В.  - к.х.н.</a:t>
                      </a:r>
                    </a:p>
                    <a:p>
                      <a:pPr marL="180975" indent="-18097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Филиппова </a:t>
                      </a:r>
                      <a:r>
                        <a:rPr lang="ru-RU" sz="13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(Алферова) М.В. – к.х.н</a:t>
                      </a:r>
                      <a:r>
                        <a:rPr lang="ru-RU" sz="13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3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marL="0" marR="0" indent="180975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3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369" marR="4136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303880" y="2952734"/>
            <a:ext cx="1188000" cy="252000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4564" y="3448190"/>
            <a:ext cx="1296000" cy="252000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055" name="Picture 7" descr="F:\Стенд\Атом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2761">
            <a:off x="443460" y="742725"/>
            <a:ext cx="923156" cy="80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Стенд\Фото для стенда\NqDRAD5xNH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984551"/>
            <a:ext cx="3024337" cy="2002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411760" y="5949280"/>
            <a:ext cx="1296000" cy="252000"/>
          </a:xfrm>
          <a:prstGeom prst="rect">
            <a:avLst/>
          </a:prstGeom>
          <a:noFill/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7468" y="4659976"/>
            <a:ext cx="1429124" cy="209184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34564" y="2952734"/>
            <a:ext cx="1296000" cy="217311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4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6" y="446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spc="30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defRPr>
            </a:lvl1pPr>
          </a:lstStyle>
          <a:p>
            <a:r>
              <a:rPr lang="ru-RU" sz="3200" dirty="0"/>
              <a:t>Научные направления кафедр химии</a:t>
            </a:r>
          </a:p>
        </p:txBody>
      </p:sp>
      <p:pic>
        <p:nvPicPr>
          <p:cNvPr id="1028" name="Picture 4" descr="F:\Выпускники _химики_сентябрь 2018\Image00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2"/>
          <a:stretch/>
        </p:blipFill>
        <p:spPr bwMode="auto">
          <a:xfrm>
            <a:off x="4566713" y="1899025"/>
            <a:ext cx="2664296" cy="2036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:\Стенд\Материалы для стенда кафедры\фото-БНД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80" y="3853319"/>
            <a:ext cx="1719279" cy="1311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Стенд\обложки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1938010"/>
            <a:ext cx="1243435" cy="1700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3808" y="620688"/>
            <a:ext cx="61585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Химия твердого тела </a:t>
            </a:r>
          </a:p>
          <a:p>
            <a:pPr algn="ctr"/>
            <a:r>
              <a:rPr lang="ru-RU" sz="1400" dirty="0"/>
              <a:t>«Разработка теоретических основ создания оксидных материалов с заданными физико-химическими свойствами</a:t>
            </a:r>
            <a:r>
              <a:rPr lang="ru-RU" sz="1400" dirty="0" smtClean="0"/>
              <a:t>»</a:t>
            </a:r>
          </a:p>
          <a:p>
            <a:pPr algn="ctr"/>
            <a:r>
              <a:rPr lang="ru-RU" sz="1400" dirty="0" smtClean="0"/>
              <a:t>спецкурсы: химия твердого тела (</a:t>
            </a:r>
            <a:r>
              <a:rPr lang="ru-RU" sz="1400" dirty="0" err="1" smtClean="0"/>
              <a:t>Брач</a:t>
            </a:r>
            <a:r>
              <a:rPr lang="ru-RU" sz="1400" dirty="0" smtClean="0"/>
              <a:t>), рентгенография (</a:t>
            </a:r>
            <a:r>
              <a:rPr lang="ru-RU" sz="1400" dirty="0" err="1" smtClean="0"/>
              <a:t>Пийр</a:t>
            </a:r>
            <a:r>
              <a:rPr lang="ru-RU" sz="1400" dirty="0" smtClean="0"/>
              <a:t>), </a:t>
            </a:r>
            <a:r>
              <a:rPr lang="ru-RU" sz="1400" dirty="0" err="1" smtClean="0"/>
              <a:t>нанотехнологии</a:t>
            </a:r>
            <a:r>
              <a:rPr lang="ru-RU" sz="1400" dirty="0" smtClean="0"/>
              <a:t> и новые материалы (академик РАН </a:t>
            </a:r>
            <a:r>
              <a:rPr lang="ru-RU" sz="1400" dirty="0" err="1" smtClean="0"/>
              <a:t>Асхабов</a:t>
            </a:r>
            <a:r>
              <a:rPr lang="ru-RU" sz="1400" dirty="0" smtClean="0"/>
              <a:t> А.М.)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74316" y="5339672"/>
            <a:ext cx="2164577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Лаборатория керамического материаловедения Института химии  - зав. лабораторией д.х.н</a:t>
            </a:r>
            <a:r>
              <a:rPr lang="ru-RU" sz="1300" b="1" dirty="0" smtClean="0"/>
              <a:t>. Рябков Ю.И.,</a:t>
            </a:r>
          </a:p>
          <a:p>
            <a:pPr algn="ctr"/>
            <a:r>
              <a:rPr lang="ru-RU" sz="1300" dirty="0" smtClean="0"/>
              <a:t> </a:t>
            </a:r>
            <a:r>
              <a:rPr lang="ru-RU" sz="1300" dirty="0" err="1" smtClean="0"/>
              <a:t>гл.н.с</a:t>
            </a:r>
            <a:r>
              <a:rPr lang="ru-RU" sz="1300" dirty="0" smtClean="0"/>
              <a:t>., д.х.н. </a:t>
            </a:r>
            <a:r>
              <a:rPr lang="ru-RU" sz="1300" b="1" dirty="0" err="1" smtClean="0"/>
              <a:t>Пийр</a:t>
            </a:r>
            <a:r>
              <a:rPr lang="ru-RU" sz="1300" b="1" dirty="0" smtClean="0"/>
              <a:t> И.В.</a:t>
            </a:r>
            <a:endParaRPr lang="ru-RU" sz="13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08035" y="3988407"/>
            <a:ext cx="27626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Лаборатория коллоидно-химического материаловедения Института химии –</a:t>
            </a:r>
          </a:p>
          <a:p>
            <a:pPr algn="ctr"/>
            <a:r>
              <a:rPr lang="ru-RU" sz="1300" dirty="0" smtClean="0"/>
              <a:t>зав. лабораторией  к.х.н. </a:t>
            </a:r>
          </a:p>
          <a:p>
            <a:pPr algn="ctr"/>
            <a:r>
              <a:rPr lang="ru-RU" sz="1300" b="1" dirty="0" smtClean="0"/>
              <a:t>Дудкин Б.Н</a:t>
            </a:r>
            <a:r>
              <a:rPr lang="ru-RU" sz="1300" dirty="0" smtClean="0"/>
              <a:t>.(1942 – 2020)</a:t>
            </a:r>
          </a:p>
          <a:p>
            <a:pPr algn="ctr"/>
            <a:r>
              <a:rPr lang="ru-RU" sz="1300" dirty="0" smtClean="0"/>
              <a:t>с 1986 по 2013 г.</a:t>
            </a:r>
            <a:endParaRPr lang="ru-RU" sz="1300" dirty="0"/>
          </a:p>
        </p:txBody>
      </p:sp>
      <p:pic>
        <p:nvPicPr>
          <p:cNvPr id="1030" name="Picture 6" descr="F:\Стенд\Типография\брач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64" y="620688"/>
            <a:ext cx="2168479" cy="289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12" y="4120331"/>
            <a:ext cx="277048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/>
              <a:t>Защитили диссертации:</a:t>
            </a:r>
          </a:p>
          <a:p>
            <a:pPr algn="ctr"/>
            <a:r>
              <a:rPr lang="ru-RU" sz="1300" b="1" dirty="0" err="1" smtClean="0"/>
              <a:t>Брач</a:t>
            </a:r>
            <a:r>
              <a:rPr lang="ru-RU" sz="1300" b="1" dirty="0" smtClean="0"/>
              <a:t> Б.Я.</a:t>
            </a:r>
            <a:r>
              <a:rPr lang="ru-RU" sz="1300" b="1" dirty="0"/>
              <a:t> </a:t>
            </a:r>
            <a:r>
              <a:rPr lang="ru-RU" sz="1300" dirty="0"/>
              <a:t>«</a:t>
            </a:r>
            <a:r>
              <a:rPr lang="ru-RU" sz="1300" dirty="0" err="1"/>
              <a:t>Магнетохимия</a:t>
            </a:r>
            <a:r>
              <a:rPr lang="ru-RU" sz="1300" dirty="0"/>
              <a:t> разбавленных твердых растворов оксидов переходных металлов</a:t>
            </a:r>
            <a:r>
              <a:rPr lang="ru-RU" sz="1300" dirty="0" smtClean="0"/>
              <a:t>» -</a:t>
            </a:r>
          </a:p>
          <a:p>
            <a:pPr algn="ctr"/>
            <a:r>
              <a:rPr lang="ru-RU" sz="1300" dirty="0" smtClean="0"/>
              <a:t> д.х.н. (1987)</a:t>
            </a:r>
            <a:endParaRPr lang="ru-RU" sz="1300" dirty="0"/>
          </a:p>
          <a:p>
            <a:pPr algn="ctr"/>
            <a:r>
              <a:rPr lang="ru-RU" sz="1300" b="1" dirty="0" smtClean="0"/>
              <a:t>Дудкин Б.Н. </a:t>
            </a:r>
            <a:r>
              <a:rPr lang="ru-RU" sz="1300" dirty="0" smtClean="0"/>
              <a:t>- к.х.н</a:t>
            </a:r>
            <a:r>
              <a:rPr lang="ru-RU" sz="1300" dirty="0"/>
              <a:t>. </a:t>
            </a:r>
            <a:r>
              <a:rPr lang="ru-RU" sz="1300" dirty="0" smtClean="0"/>
              <a:t>(1978)</a:t>
            </a:r>
          </a:p>
          <a:p>
            <a:pPr algn="ctr"/>
            <a:r>
              <a:rPr lang="ru-RU" sz="1300" b="1" dirty="0" err="1" smtClean="0"/>
              <a:t>Пийр</a:t>
            </a:r>
            <a:r>
              <a:rPr lang="ru-RU" sz="1300" b="1" dirty="0" smtClean="0"/>
              <a:t> И.В. </a:t>
            </a:r>
            <a:r>
              <a:rPr lang="ru-RU" sz="1300" dirty="0" smtClean="0"/>
              <a:t>– к.х.н. (1983)</a:t>
            </a:r>
          </a:p>
          <a:p>
            <a:pPr algn="ctr"/>
            <a:r>
              <a:rPr lang="ru-RU" sz="1300" b="1" dirty="0" smtClean="0"/>
              <a:t>Рябков Ю.И. </a:t>
            </a:r>
            <a:r>
              <a:rPr lang="ru-RU" sz="1300" dirty="0" smtClean="0"/>
              <a:t>– к.х.н. (1986)</a:t>
            </a:r>
          </a:p>
          <a:p>
            <a:pPr algn="ctr"/>
            <a:r>
              <a:rPr lang="ru-RU" sz="1300" dirty="0"/>
              <a:t>(в лаб. </a:t>
            </a:r>
            <a:r>
              <a:rPr lang="ru-RU" sz="1300" dirty="0" err="1"/>
              <a:t>магнетохимии</a:t>
            </a:r>
            <a:r>
              <a:rPr lang="ru-RU" sz="1300" dirty="0"/>
              <a:t> ЛГУ)</a:t>
            </a:r>
          </a:p>
          <a:p>
            <a:pPr algn="ctr"/>
            <a:r>
              <a:rPr lang="ru-RU" sz="1300" b="1" dirty="0" smtClean="0"/>
              <a:t>Жук Н.А. </a:t>
            </a:r>
            <a:r>
              <a:rPr lang="ru-RU" sz="1300" dirty="0" smtClean="0"/>
              <a:t>– к.х.н. (2006)</a:t>
            </a:r>
          </a:p>
          <a:p>
            <a:pPr algn="ctr"/>
            <a:r>
              <a:rPr lang="ru-RU" sz="1300" dirty="0" smtClean="0"/>
              <a:t>к.х.н</a:t>
            </a:r>
            <a:r>
              <a:rPr lang="ru-RU" sz="1300" b="1" dirty="0"/>
              <a:t>. Самойлов А.С.</a:t>
            </a:r>
          </a:p>
          <a:p>
            <a:pPr algn="ctr"/>
            <a:r>
              <a:rPr lang="ru-RU" sz="1300" dirty="0"/>
              <a:t>инженеры </a:t>
            </a:r>
            <a:r>
              <a:rPr lang="ru-RU" sz="1300" b="1" dirty="0"/>
              <a:t>Сажин С.А., </a:t>
            </a:r>
          </a:p>
          <a:p>
            <a:pPr algn="ctr"/>
            <a:r>
              <a:rPr lang="ru-RU" sz="1300" b="1" dirty="0" err="1"/>
              <a:t>Шаргалин</a:t>
            </a:r>
            <a:r>
              <a:rPr lang="ru-RU" sz="1300" b="1" dirty="0"/>
              <a:t> А.В</a:t>
            </a:r>
            <a:r>
              <a:rPr lang="ru-RU" sz="1300" b="1" dirty="0" smtClean="0"/>
              <a:t>., Загорский В.П.</a:t>
            </a:r>
            <a:endParaRPr lang="ru-RU" sz="1300" dirty="0"/>
          </a:p>
        </p:txBody>
      </p:sp>
      <p:pic>
        <p:nvPicPr>
          <p:cNvPr id="1026" name="Picture 2" descr="E:\Стенд\Типография\Рябков1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849" y="5265427"/>
            <a:ext cx="1181447" cy="157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Стенд\Типография\Пийр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059" y="5265427"/>
            <a:ext cx="1194517" cy="159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48050" y="2204864"/>
            <a:ext cx="20123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err="1" smtClean="0"/>
              <a:t>Брач</a:t>
            </a:r>
            <a:r>
              <a:rPr lang="ru-RU" sz="1300" dirty="0" smtClean="0"/>
              <a:t> </a:t>
            </a:r>
            <a:r>
              <a:rPr lang="ru-RU" sz="1300" dirty="0"/>
              <a:t>Б.Я., </a:t>
            </a:r>
            <a:endParaRPr lang="ru-RU" sz="1300" dirty="0" smtClean="0"/>
          </a:p>
          <a:p>
            <a:pPr algn="ctr"/>
            <a:r>
              <a:rPr lang="ru-RU" sz="1300" dirty="0" smtClean="0"/>
              <a:t>инженер </a:t>
            </a:r>
            <a:r>
              <a:rPr lang="ru-RU" sz="1300" dirty="0"/>
              <a:t>кафедры </a:t>
            </a:r>
            <a:r>
              <a:rPr lang="ru-RU" sz="1300" dirty="0" err="1"/>
              <a:t>Шаргалин</a:t>
            </a:r>
            <a:r>
              <a:rPr lang="ru-RU" sz="1300" dirty="0"/>
              <a:t> А. В., </a:t>
            </a:r>
            <a:r>
              <a:rPr lang="ru-RU" sz="1300" dirty="0" smtClean="0"/>
              <a:t> </a:t>
            </a:r>
            <a:r>
              <a:rPr lang="ru-RU" sz="1300" dirty="0"/>
              <a:t>студент Рябков Ю.И</a:t>
            </a:r>
            <a:r>
              <a:rPr lang="ru-RU" sz="1300" dirty="0" smtClean="0"/>
              <a:t>.</a:t>
            </a:r>
            <a:endParaRPr lang="ru-RU" sz="1300" dirty="0"/>
          </a:p>
        </p:txBody>
      </p:sp>
      <p:pic>
        <p:nvPicPr>
          <p:cNvPr id="2050" name="Picture 2" descr="E:\Кафедра химии_преподаватели и выпускники 2018\IMG_687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4" t="9399" r="47356" b="8345"/>
          <a:stretch/>
        </p:blipFill>
        <p:spPr bwMode="auto">
          <a:xfrm>
            <a:off x="2771800" y="3412724"/>
            <a:ext cx="1524776" cy="25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34156" y="6039535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к.х.н. Жук Н.А. </a:t>
            </a:r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22936" y="3591709"/>
            <a:ext cx="2433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Брач</a:t>
            </a:r>
            <a:r>
              <a:rPr lang="ru-RU" sz="1400" b="1" dirty="0" smtClean="0"/>
              <a:t> Б.Я</a:t>
            </a:r>
            <a:r>
              <a:rPr lang="ru-RU" sz="1400" b="1" dirty="0"/>
              <a:t>.  </a:t>
            </a:r>
            <a:r>
              <a:rPr lang="ru-RU" sz="1400" dirty="0" smtClean="0"/>
              <a:t>(</a:t>
            </a:r>
            <a:r>
              <a:rPr lang="ru-RU" sz="1400" dirty="0"/>
              <a:t>1934  – 2018)</a:t>
            </a:r>
          </a:p>
          <a:p>
            <a:pPr algn="ctr"/>
            <a:r>
              <a:rPr lang="ru-RU" sz="1400" dirty="0" smtClean="0"/>
              <a:t> – д.х.н., профессор</a:t>
            </a:r>
            <a:endParaRPr lang="ru-RU" sz="14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04672" y="4120331"/>
            <a:ext cx="2007088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47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F:\Стенд\Кострова-фото-Сталюгин-2013\Габов,Кондратенок,Грузде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352" y="3281287"/>
            <a:ext cx="2364640" cy="1576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F:\Стенд\Кострова-фото-Сталюгин-2013\Ванчик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9285" y="3327816"/>
            <a:ext cx="2384930" cy="158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Выпускники _химики_сентябрь 2018\Image00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9" b="4836"/>
          <a:stretch/>
        </p:blipFill>
        <p:spPr bwMode="auto">
          <a:xfrm>
            <a:off x="41220" y="989824"/>
            <a:ext cx="2337996" cy="1735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Стенд\обложки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14" y="4971418"/>
            <a:ext cx="1253694" cy="166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Стенд\обложки\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18" y="5519001"/>
            <a:ext cx="905389" cy="1259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Стенд\обложки\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8" y="4954440"/>
            <a:ext cx="1140107" cy="1631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Стенд\обложки\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93" y="5445225"/>
            <a:ext cx="91477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F:\Стенд\обложки\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61" y="5430246"/>
            <a:ext cx="850570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:\Стенд\обложки\1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79" y="5430246"/>
            <a:ext cx="866368" cy="13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-11851"/>
            <a:ext cx="886705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b="1" dirty="0" smtClean="0"/>
              <a:t>Химия </a:t>
            </a:r>
            <a:r>
              <a:rPr lang="ru-RU" sz="1650" b="1" dirty="0"/>
              <a:t>окружающей среды, химическая </a:t>
            </a:r>
            <a:r>
              <a:rPr lang="ru-RU" sz="1650" b="1" dirty="0" smtClean="0"/>
              <a:t>экспертиза </a:t>
            </a:r>
            <a:r>
              <a:rPr lang="ru-RU" sz="1650" b="1" dirty="0"/>
              <a:t>и экологическая </a:t>
            </a:r>
            <a:r>
              <a:rPr lang="ru-RU" sz="1650" b="1" dirty="0" smtClean="0"/>
              <a:t>безопаснос</a:t>
            </a:r>
            <a:r>
              <a:rPr lang="ru-RU" sz="1650" dirty="0" smtClean="0"/>
              <a:t>ть</a:t>
            </a:r>
          </a:p>
          <a:p>
            <a:pPr algn="ctr"/>
            <a:r>
              <a:rPr lang="ru-RU" sz="1400" dirty="0" smtClean="0"/>
              <a:t>спецкурсы: проблемы </a:t>
            </a:r>
            <a:r>
              <a:rPr lang="ru-RU" sz="1400" dirty="0"/>
              <a:t>химии окружающей </a:t>
            </a:r>
            <a:r>
              <a:rPr lang="ru-RU" sz="1400" dirty="0" smtClean="0"/>
              <a:t>среды (</a:t>
            </a:r>
            <a:r>
              <a:rPr lang="ru-RU" sz="1400" dirty="0" err="1" smtClean="0"/>
              <a:t>Брач</a:t>
            </a:r>
            <a:r>
              <a:rPr lang="ru-RU" sz="1400" dirty="0" smtClean="0"/>
              <a:t>),</a:t>
            </a:r>
            <a:r>
              <a:rPr lang="ru-RU" sz="1400" dirty="0"/>
              <a:t> </a:t>
            </a:r>
            <a:r>
              <a:rPr lang="ru-RU" sz="1400" dirty="0" smtClean="0"/>
              <a:t>поведение </a:t>
            </a:r>
            <a:r>
              <a:rPr lang="ru-RU" sz="1400" dirty="0"/>
              <a:t>химических загрязнителей в окружающей </a:t>
            </a:r>
            <a:r>
              <a:rPr lang="ru-RU" sz="1400" dirty="0" smtClean="0"/>
              <a:t>среде (</a:t>
            </a:r>
            <a:r>
              <a:rPr lang="ru-RU" sz="1400" dirty="0" err="1" smtClean="0"/>
              <a:t>Кондратенок</a:t>
            </a:r>
            <a:r>
              <a:rPr lang="ru-RU" sz="1400" dirty="0" smtClean="0"/>
              <a:t>), химия почв (Лаптева), хроматография (</a:t>
            </a:r>
            <a:r>
              <a:rPr lang="ru-RU" sz="1400" dirty="0" err="1" smtClean="0"/>
              <a:t>Кондратенок</a:t>
            </a:r>
            <a:r>
              <a:rPr lang="ru-RU" sz="1400" dirty="0" smtClean="0"/>
              <a:t>, Груздев), геоэкология (акад. Юшкин), метрология (Ванчикова)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498514" y="488304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Сотрудники </a:t>
            </a:r>
            <a:r>
              <a:rPr lang="ru-RU" sz="1200" dirty="0" err="1"/>
              <a:t>экоаналитической</a:t>
            </a:r>
            <a:r>
              <a:rPr lang="ru-RU" sz="1200" dirty="0"/>
              <a:t> лаборатории </a:t>
            </a:r>
            <a:r>
              <a:rPr lang="ru-RU" sz="1200" dirty="0" smtClean="0"/>
              <a:t>: зав. </a:t>
            </a:r>
            <a:r>
              <a:rPr lang="ru-RU" sz="1200" dirty="0" err="1"/>
              <a:t>Кондратенок</a:t>
            </a:r>
            <a:r>
              <a:rPr lang="ru-RU" sz="1200" dirty="0"/>
              <a:t> Б.М</a:t>
            </a:r>
            <a:r>
              <a:rPr lang="ru-RU" sz="1200" dirty="0" smtClean="0"/>
              <a:t>., к.б.н</a:t>
            </a:r>
            <a:r>
              <a:rPr lang="ru-RU" sz="1200" dirty="0"/>
              <a:t>. </a:t>
            </a:r>
            <a:r>
              <a:rPr lang="ru-RU" sz="1200" dirty="0" err="1"/>
              <a:t>Габов</a:t>
            </a:r>
            <a:r>
              <a:rPr lang="ru-RU" sz="1200" dirty="0"/>
              <a:t> Д.Н</a:t>
            </a:r>
            <a:r>
              <a:rPr lang="ru-RU" sz="1200" dirty="0" smtClean="0"/>
              <a:t>., д.х.н</a:t>
            </a:r>
            <a:r>
              <a:rPr lang="ru-RU" sz="1200" dirty="0"/>
              <a:t>. Груздев И.В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08483" y="3120468"/>
            <a:ext cx="334786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300" dirty="0" smtClean="0"/>
              <a:t>Филиал кафедры в отделе охраны природы Сыктывкарского ЛПК (1980-1990): </a:t>
            </a:r>
            <a:r>
              <a:rPr lang="ru-RU" sz="1300" dirty="0"/>
              <a:t>Андреев Е.Л</a:t>
            </a:r>
            <a:r>
              <a:rPr lang="ru-RU" sz="1300" dirty="0" smtClean="0"/>
              <a:t>., </a:t>
            </a:r>
            <a:r>
              <a:rPr lang="ru-RU" sz="1300" dirty="0" err="1"/>
              <a:t>Туманик</a:t>
            </a:r>
            <a:r>
              <a:rPr lang="ru-RU" sz="1300" dirty="0"/>
              <a:t> Л.М., </a:t>
            </a:r>
            <a:r>
              <a:rPr lang="ru-RU" sz="1300" dirty="0" err="1"/>
              <a:t>Губинов</a:t>
            </a:r>
            <a:r>
              <a:rPr lang="ru-RU" sz="1300" dirty="0"/>
              <a:t> Н.А</a:t>
            </a:r>
            <a:r>
              <a:rPr lang="ru-RU" sz="1300" dirty="0" smtClean="0"/>
              <a:t>., Донцов </a:t>
            </a:r>
            <a:r>
              <a:rPr lang="ru-RU" sz="1300" dirty="0"/>
              <a:t>А.Г</a:t>
            </a:r>
            <a:r>
              <a:rPr lang="ru-RU" sz="1300" dirty="0" smtClean="0"/>
              <a:t>. </a:t>
            </a:r>
          </a:p>
          <a:p>
            <a:pPr algn="ctr"/>
            <a:r>
              <a:rPr lang="ru-RU" sz="1300" dirty="0" smtClean="0"/>
              <a:t>Разработаны и внедрены 6 стандартов предприятия по газохроматографическому анализу газовых выбросов</a:t>
            </a:r>
            <a:endParaRPr lang="ru-RU" sz="1300" dirty="0"/>
          </a:p>
        </p:txBody>
      </p:sp>
      <p:sp>
        <p:nvSpPr>
          <p:cNvPr id="8" name="TextBox 7"/>
          <p:cNvSpPr txBox="1"/>
          <p:nvPr/>
        </p:nvSpPr>
        <p:spPr>
          <a:xfrm>
            <a:off x="7020272" y="14127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496630" y="1052736"/>
            <a:ext cx="49556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2538" indent="-1252538"/>
            <a:r>
              <a:rPr lang="ru-RU" sz="1200" b="1" dirty="0" smtClean="0"/>
              <a:t>Куликова Н.П.</a:t>
            </a:r>
            <a:r>
              <a:rPr lang="ru-RU" sz="1200" dirty="0" smtClean="0"/>
              <a:t> – к.х.н., газохроматографический анализ газовых выбросов</a:t>
            </a:r>
          </a:p>
          <a:p>
            <a:r>
              <a:rPr lang="ru-RU" sz="1200" b="1" dirty="0" err="1" smtClean="0"/>
              <a:t>Кондратенок</a:t>
            </a:r>
            <a:r>
              <a:rPr lang="ru-RU" sz="1200" b="1" dirty="0" smtClean="0"/>
              <a:t> Б.М. </a:t>
            </a:r>
            <a:r>
              <a:rPr lang="ru-RU" sz="1200" dirty="0" smtClean="0"/>
              <a:t>– к.х.н., хим. анализ снежного покрова, почв</a:t>
            </a:r>
          </a:p>
          <a:p>
            <a:r>
              <a:rPr lang="ru-RU" sz="1200" b="1" dirty="0" smtClean="0"/>
              <a:t>Грищенко Н.В.</a:t>
            </a:r>
            <a:r>
              <a:rPr lang="ru-RU" sz="1200" dirty="0" smtClean="0"/>
              <a:t> – к.х.н., химия почв</a:t>
            </a:r>
          </a:p>
          <a:p>
            <a:pPr marL="1252538" indent="-1252538"/>
            <a:r>
              <a:rPr lang="ru-RU" sz="1200" b="1" dirty="0" smtClean="0"/>
              <a:t>Ванчикова Е.В. </a:t>
            </a:r>
            <a:r>
              <a:rPr lang="ru-RU" sz="1200" dirty="0" smtClean="0"/>
              <a:t>– к.х.н., вопросы метрологии в количественном              хим. анализе</a:t>
            </a:r>
          </a:p>
          <a:p>
            <a:r>
              <a:rPr lang="ru-RU" sz="1200" b="1" dirty="0" err="1" smtClean="0"/>
              <a:t>Сталюгин</a:t>
            </a:r>
            <a:r>
              <a:rPr lang="ru-RU" sz="1200" b="1" dirty="0" smtClean="0"/>
              <a:t> В.В</a:t>
            </a:r>
            <a:r>
              <a:rPr lang="ru-RU" sz="1200" dirty="0" smtClean="0"/>
              <a:t>. – к.х.н., карбонизация лигнина, коагуляция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-28615" y="2739709"/>
            <a:ext cx="3304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Б.Я. </a:t>
            </a:r>
            <a:r>
              <a:rPr lang="ru-RU" sz="1200" dirty="0" err="1" smtClean="0"/>
              <a:t>Брач</a:t>
            </a:r>
            <a:r>
              <a:rPr lang="ru-RU" sz="1200" dirty="0" smtClean="0"/>
              <a:t> и директор СЛПК </a:t>
            </a:r>
            <a:r>
              <a:rPr lang="ru-RU" sz="1200" dirty="0" err="1" smtClean="0"/>
              <a:t>Н.Н.Балин</a:t>
            </a:r>
            <a:endParaRPr lang="ru-RU" sz="1200" dirty="0" smtClean="0"/>
          </a:p>
          <a:p>
            <a:pPr algn="ctr"/>
            <a:r>
              <a:rPr lang="ru-RU" sz="1200" dirty="0" smtClean="0"/>
              <a:t>1970-тые годы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168352" y="2453986"/>
            <a:ext cx="5843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 </a:t>
            </a:r>
            <a:r>
              <a:rPr lang="ru-RU" sz="1200" b="1" dirty="0" err="1" smtClean="0"/>
              <a:t>Экоаналитическая</a:t>
            </a:r>
            <a:r>
              <a:rPr lang="ru-RU" sz="1200" b="1" dirty="0" smtClean="0"/>
              <a:t> лаборатория Института биологии – </a:t>
            </a:r>
          </a:p>
          <a:p>
            <a:pPr algn="ctr"/>
            <a:r>
              <a:rPr lang="ru-RU" sz="1200" dirty="0" smtClean="0"/>
              <a:t>к.х.н., доцент </a:t>
            </a:r>
            <a:r>
              <a:rPr lang="ru-RU" sz="1200" dirty="0" err="1" smtClean="0"/>
              <a:t>Кондратенок</a:t>
            </a:r>
            <a:r>
              <a:rPr lang="ru-RU" sz="1200" dirty="0" smtClean="0"/>
              <a:t> Б.М. - зав</a:t>
            </a:r>
            <a:r>
              <a:rPr lang="ru-RU" sz="1200" dirty="0"/>
              <a:t>. лабораторией </a:t>
            </a:r>
            <a:r>
              <a:rPr lang="ru-RU" sz="1200" dirty="0" smtClean="0"/>
              <a:t>(с 1993 г.), </a:t>
            </a:r>
          </a:p>
          <a:p>
            <a:pPr algn="ctr"/>
            <a:r>
              <a:rPr lang="ru-RU" sz="1200" dirty="0" smtClean="0"/>
              <a:t>окончил химический факультет и аспирантуру ЛГУ (1981);</a:t>
            </a:r>
          </a:p>
          <a:p>
            <a:pPr algn="ctr"/>
            <a:r>
              <a:rPr lang="ru-RU" sz="1200" dirty="0" smtClean="0"/>
              <a:t>к.х.н., доцент, </a:t>
            </a:r>
            <a:r>
              <a:rPr lang="ru-RU" sz="1200" dirty="0" err="1" smtClean="0"/>
              <a:t>с.н.с</a:t>
            </a:r>
            <a:r>
              <a:rPr lang="ru-RU" sz="1200" dirty="0" smtClean="0"/>
              <a:t>. Ванчикова Е.В. (с 2011 г.)</a:t>
            </a:r>
            <a:endParaRPr lang="ru-R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04805" y="4911988"/>
            <a:ext cx="2246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 Ведущий метролог РК, к.х.н. Ванчикова Е.В. 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843808" y="5589240"/>
            <a:ext cx="24482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  </a:t>
            </a:r>
            <a:r>
              <a:rPr lang="ru-RU" sz="1200" b="1" dirty="0" smtClean="0"/>
              <a:t>Защитили диссертации </a:t>
            </a:r>
            <a:r>
              <a:rPr lang="ru-RU" sz="1200" dirty="0" smtClean="0"/>
              <a:t>аспиранты СГУ:</a:t>
            </a:r>
            <a:r>
              <a:rPr lang="ru-RU" sz="1200" dirty="0"/>
              <a:t> </a:t>
            </a:r>
            <a:r>
              <a:rPr lang="ru-RU" sz="1200" dirty="0" smtClean="0"/>
              <a:t> </a:t>
            </a:r>
            <a:r>
              <a:rPr lang="ru-RU" sz="1200" b="1" dirty="0" smtClean="0"/>
              <a:t>Филиппова (Алферова) М.В.(</a:t>
            </a:r>
            <a:r>
              <a:rPr lang="ru-RU" sz="1200" dirty="0" smtClean="0"/>
              <a:t>2014) и </a:t>
            </a:r>
            <a:r>
              <a:rPr lang="ru-RU" sz="1200" b="1" dirty="0" err="1" smtClean="0"/>
              <a:t>Кузиванов</a:t>
            </a:r>
            <a:r>
              <a:rPr lang="ru-RU" sz="1200" b="1" dirty="0" smtClean="0"/>
              <a:t> И.М.(</a:t>
            </a:r>
            <a:r>
              <a:rPr lang="ru-RU" sz="1200" dirty="0" smtClean="0"/>
              <a:t>2014)</a:t>
            </a:r>
          </a:p>
          <a:p>
            <a:pPr algn="ctr"/>
            <a:r>
              <a:rPr lang="ru-RU" sz="1200" dirty="0" smtClean="0"/>
              <a:t>(рук. проф. Зенкевич И.Г. (СПбГУ), Груздев И.В.) </a:t>
            </a:r>
          </a:p>
          <a:p>
            <a:endParaRPr lang="ru-RU" sz="1200" dirty="0"/>
          </a:p>
        </p:txBody>
      </p:sp>
      <p:pic>
        <p:nvPicPr>
          <p:cNvPr id="1026" name="Picture 2" descr="E:\Стенд\Куликова НП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/>
          <a:stretch/>
        </p:blipFill>
        <p:spPr bwMode="auto">
          <a:xfrm>
            <a:off x="7561020" y="848555"/>
            <a:ext cx="1451043" cy="164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840925" y="836712"/>
            <a:ext cx="1210588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1100" b="1" dirty="0"/>
              <a:t>Куликова Н.П.</a:t>
            </a:r>
            <a:r>
              <a:rPr lang="ru-RU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43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5138</TotalTime>
  <Words>7398</Words>
  <Application>Microsoft Office PowerPoint</Application>
  <PresentationFormat>Экран (4:3)</PresentationFormat>
  <Paragraphs>1017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Попова Елена Владимировна</dc:creator>
  <cp:lastModifiedBy>Попова Елена Владимировна</cp:lastModifiedBy>
  <cp:revision>764</cp:revision>
  <dcterms:modified xsi:type="dcterms:W3CDTF">2023-10-16T09:00:45Z</dcterms:modified>
</cp:coreProperties>
</file>