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836" y="72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537B64-EBF3-43BB-8CB7-618A332DAC29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8BCEAE-B844-40FA-9C70-2F17B63D9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877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BCEAE-B844-40FA-9C70-2F17B63D9DA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715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3EBB65-8BB4-4004-B49C-ACECF72AA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C7CB16A-992B-4056-8525-407EDD53E7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C80A8D-BE2F-4E5F-A163-193F32AB4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751E4-1557-4121-BE02-9EFF50FBF3F0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4FC7F3-9D83-4F5C-BA17-6FB9135CC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E75EB2-8108-42C4-9FE9-C2F9B5E40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94DBC-88CF-4A1C-AB7F-0D102DB1D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80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804914-33E7-4964-AA47-9B7129D6B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5E14A27-2EDC-4ACB-B1CA-968CB860E5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D6B8C5-252E-48AC-917B-738966AB1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751E4-1557-4121-BE02-9EFF50FBF3F0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8C4C21-32D5-478C-BC22-622897CBE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FB7287-1404-4AEB-B3D4-03DDAD25E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94DBC-88CF-4A1C-AB7F-0D102DB1D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089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D7188B5-A221-4B67-ABCF-FBDE8C3900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CB7D4E-E241-435C-9B8E-E00E73FD40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99FCFA-955E-4BBB-9633-B983C01BF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751E4-1557-4121-BE02-9EFF50FBF3F0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698A40-5B37-4CA4-B490-F746AE199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A520AE-D313-45C4-B851-084C4227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94DBC-88CF-4A1C-AB7F-0D102DB1D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427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15B437-F7B9-4FDB-802C-1198C564C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E67221-C25E-457C-A631-34354219C8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FA5BBC-1B81-4B21-9F7F-E21DDF41C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751E4-1557-4121-BE02-9EFF50FBF3F0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4B6F1E-7640-4223-A135-5A860C699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64CEC0-9885-400F-BF8B-56C0D8F56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94DBC-88CF-4A1C-AB7F-0D102DB1D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629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1872C8-1F29-4767-A7FC-A1F463043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EE357E-7050-4577-A7C9-8177FF743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5D4C90-79C3-4D88-8C1C-1FEDCCEF4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751E4-1557-4121-BE02-9EFF50FBF3F0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3ABC41-60B3-44CF-AC80-4D4FBC704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5F92C9-855A-43EC-BD9E-77B63BADC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94DBC-88CF-4A1C-AB7F-0D102DB1D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6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145855-1C63-46F4-8900-67CAFD1FD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4AE6C0-31E6-45D5-AC98-69A0FAF17F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E14194F-D424-4FE8-877E-B6E1971E32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1194CC-C65B-4514-9038-46A00D80C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751E4-1557-4121-BE02-9EFF50FBF3F0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B6C485-DDA9-43B6-A176-9438642C9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B5EBB2-A885-4C63-A926-1342B891F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94DBC-88CF-4A1C-AB7F-0D102DB1D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868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68E0CE-1678-408E-9621-B8E056E87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105ABF-C88C-4F18-8F7E-4BB93FBAB5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8BB8AA-F22F-4042-9D62-B666F1667C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8EAE9B1-1E6A-4597-B863-305B779AE2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4EC7D79-5D32-417C-964C-A213D153D7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893467D-6BE1-4E12-87ED-5BA0A781A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751E4-1557-4121-BE02-9EFF50FBF3F0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07E9260-D5A2-42E3-8837-548CB17DB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498363D-8F47-4943-B6CC-A8C4C1ED8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94DBC-88CF-4A1C-AB7F-0D102DB1D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691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344BA3-539F-4E2F-B6A2-8167A0290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B0C47F4-8050-4DDA-906B-994F82E9E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751E4-1557-4121-BE02-9EFF50FBF3F0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614D189-1EF8-4995-930C-B2F5EBB24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1D6DF99-60DB-4109-92F8-2081BF0B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94DBC-88CF-4A1C-AB7F-0D102DB1D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118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7FCE1F6-3803-475E-878F-CD359A02E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751E4-1557-4121-BE02-9EFF50FBF3F0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FDF77CD-D059-46D8-9012-264094030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E90A8D5-48D2-401F-894E-AB9602F13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94DBC-88CF-4A1C-AB7F-0D102DB1D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707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3C09B3-7B85-45FE-8AF1-B880A3A6C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7E9764-CB4B-417A-8575-3665CEB27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141C6A-AF56-4A55-9483-E751273969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6E70D7A-89FE-4BBB-8356-90BBBA8DD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751E4-1557-4121-BE02-9EFF50FBF3F0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7CD1E6-480B-4209-871B-938D0A6DB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156FBD-7912-4089-A621-84B9B75DC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94DBC-88CF-4A1C-AB7F-0D102DB1D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228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376C4F-FB0D-4F87-A527-94FB2C0AB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C2EB373-CC15-4F0C-9CBF-B3C76C2700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61FB3B-5C12-4DDA-B028-CF398E1D89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F33C63-C61D-4717-94C8-90AE22535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751E4-1557-4121-BE02-9EFF50FBF3F0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CEA33E-CBF3-4973-9597-7AA8723D3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239E3E-2272-426F-A1FE-FEE69EC40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94DBC-88CF-4A1C-AB7F-0D102DB1D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032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CC7308-B8F4-4546-9651-C80A6824B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4B3D25-A1D1-481D-8907-B4863A9A67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C4A8FF-D7C3-4B39-9E24-587A100395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751E4-1557-4121-BE02-9EFF50FBF3F0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9C9610-5334-4771-B2DD-C492385A17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14B68D-2BBB-4368-9091-68A155A968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94DBC-88CF-4A1C-AB7F-0D102DB1D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663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1DA4A9-D2F9-4148-A991-1DFEA2289C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77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D3AB62-614A-4CFD-894F-F047890A6C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70200"/>
            <a:ext cx="9144000" cy="2387600"/>
          </a:xfrm>
        </p:spPr>
        <p:txBody>
          <a:bodyPr>
            <a:no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Галерея победителей и призёров регионального этапа конкурса «Учитель года России»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E03D4E-9600-4A66-BF1E-07D678DF4D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513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3C75AB5F-5808-4BCB-8671-3DE8BD23F4EC}"/>
              </a:ext>
            </a:extLst>
          </p:cNvPr>
          <p:cNvGrpSpPr/>
          <p:nvPr/>
        </p:nvGrpSpPr>
        <p:grpSpPr>
          <a:xfrm>
            <a:off x="0" y="0"/>
            <a:ext cx="12192000" cy="6865290"/>
            <a:chOff x="-4936" y="0"/>
            <a:chExt cx="9144000" cy="6865290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8FEA519F-627D-4D1C-A8D8-BF3F7F2EB7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936" y="0"/>
              <a:ext cx="9144000" cy="799602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45CCA9D4-AE78-487D-BB99-838B6A403E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936" y="6589908"/>
              <a:ext cx="9144000" cy="275382"/>
            </a:xfrm>
            <a:prstGeom prst="rect">
              <a:avLst/>
            </a:prstGeom>
          </p:spPr>
        </p:pic>
      </p:grp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8D2835E-6DB9-4C54-9156-9FF12ADE6C98}"/>
              </a:ext>
            </a:extLst>
          </p:cNvPr>
          <p:cNvSpPr/>
          <p:nvPr/>
        </p:nvSpPr>
        <p:spPr>
          <a:xfrm>
            <a:off x="314324" y="534358"/>
            <a:ext cx="93779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Призёр конкурса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«Учитель года России»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Республики Коми </a:t>
            </a:r>
          </a:p>
        </p:txBody>
      </p:sp>
      <p:pic>
        <p:nvPicPr>
          <p:cNvPr id="1026" name="Picture 2" descr="https://sun9-18.userapi.com/impg/ZQhu8nhERhto8_NnxZz_WuBI7Ay-9D02zMAcOg/wpPh09RWEvw.jpg?size=389x573&amp;quality=95&amp;sign=3994eb6db2e24553026f6755a1638aef&amp;type=album">
            <a:extLst>
              <a:ext uri="{FF2B5EF4-FFF2-40B4-BE49-F238E27FC236}">
                <a16:creationId xmlns:a16="http://schemas.microsoft.com/office/drawing/2014/main" id="{14600E03-679F-4801-BDF7-47B9E7F6B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858" y="1215078"/>
            <a:ext cx="3517594" cy="518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8AD916F-B2C5-4157-AE20-515FD9C9D59C}"/>
              </a:ext>
            </a:extLst>
          </p:cNvPr>
          <p:cNvSpPr/>
          <p:nvPr/>
        </p:nvSpPr>
        <p:spPr>
          <a:xfrm>
            <a:off x="314324" y="1186376"/>
            <a:ext cx="774382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Каскова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Мария Леонидовна – учитель начальных классов 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школы № 30</a:t>
            </a:r>
            <a:b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Образование: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"Педагогика и методика начального образования"</a:t>
            </a:r>
            <a:b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Общий стаж работы 18 лет</a:t>
            </a:r>
            <a:b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2011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диплом II степени в муниципальном конкурсе педагогического мастерства 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 Самый классный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b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диплом II степени в муниципальном конкурсе педагогического мастерства 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 Учитель года - 2014"</a:t>
            </a:r>
            <a:b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диплом I степени муниципального этапа Всероссийского конкурса в области педагогики на соискание премии 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«За нравственный подвиг учителя».</a:t>
            </a:r>
            <a:b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диплом участника республиканского этапа Всероссийского конкурса в области педагогики на соискание премии 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«За нравственный подвиг учителя».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63511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3C75AB5F-5808-4BCB-8671-3DE8BD23F4EC}"/>
              </a:ext>
            </a:extLst>
          </p:cNvPr>
          <p:cNvGrpSpPr/>
          <p:nvPr/>
        </p:nvGrpSpPr>
        <p:grpSpPr>
          <a:xfrm>
            <a:off x="0" y="0"/>
            <a:ext cx="12192000" cy="6865290"/>
            <a:chOff x="-4936" y="0"/>
            <a:chExt cx="9144000" cy="6865290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8FEA519F-627D-4D1C-A8D8-BF3F7F2EB7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936" y="0"/>
              <a:ext cx="9144000" cy="799602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45CCA9D4-AE78-487D-BB99-838B6A403E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936" y="6589908"/>
              <a:ext cx="9144000" cy="275382"/>
            </a:xfrm>
            <a:prstGeom prst="rect">
              <a:avLst/>
            </a:prstGeom>
          </p:spPr>
        </p:pic>
      </p:grp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8D2835E-6DB9-4C54-9156-9FF12ADE6C98}"/>
              </a:ext>
            </a:extLst>
          </p:cNvPr>
          <p:cNvSpPr/>
          <p:nvPr/>
        </p:nvSpPr>
        <p:spPr>
          <a:xfrm>
            <a:off x="314324" y="534358"/>
            <a:ext cx="93779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Призёр конкурса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«Учитель года России»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Республики Коми </a:t>
            </a:r>
          </a:p>
        </p:txBody>
      </p:sp>
      <p:pic>
        <p:nvPicPr>
          <p:cNvPr id="8" name="Рисунок 7" descr="https://sun9-52.userapi.com/impg/bvNBeV4iwj-279-cfFHLi_ptIC6vYTu7dixxdw/aKsfWhLGKOc.jpg?size=538x807&amp;quality=96&amp;sign=81ea452ad3f93712a2b228e03c7e517a&amp;type=album">
            <a:extLst>
              <a:ext uri="{FF2B5EF4-FFF2-40B4-BE49-F238E27FC236}">
                <a16:creationId xmlns:a16="http://schemas.microsoft.com/office/drawing/2014/main" id="{C2BED065-C414-4C73-AF45-ADB6F801160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" y="1245235"/>
            <a:ext cx="3387373" cy="508669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Надпись 3">
            <a:extLst>
              <a:ext uri="{FF2B5EF4-FFF2-40B4-BE49-F238E27FC236}">
                <a16:creationId xmlns:a16="http://schemas.microsoft.com/office/drawing/2014/main" id="{C1A4A368-7821-45C1-8613-42DA427D7B22}"/>
              </a:ext>
            </a:extLst>
          </p:cNvPr>
          <p:cNvSpPr txBox="1"/>
          <p:nvPr/>
        </p:nvSpPr>
        <p:spPr>
          <a:xfrm>
            <a:off x="3930650" y="1511501"/>
            <a:ext cx="7947026" cy="507840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Профессия: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учитель начальных классов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Место работы: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МОУ «СОШ №9» г. Печора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Призер 2 степени конкурса профессионального мастерства  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«Учитель года 2016»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Победитель муниципального конкурса 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«Учитель года 2023» г. Печора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Образование: 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Высшее, СГУ им. Питирима Сорокина, 2014г.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момент конкурса стаж работы 14 лет, сейчас 19 лет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00067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3C75AB5F-5808-4BCB-8671-3DE8BD23F4EC}"/>
              </a:ext>
            </a:extLst>
          </p:cNvPr>
          <p:cNvGrpSpPr/>
          <p:nvPr/>
        </p:nvGrpSpPr>
        <p:grpSpPr>
          <a:xfrm>
            <a:off x="0" y="0"/>
            <a:ext cx="12192000" cy="6865290"/>
            <a:chOff x="-4936" y="0"/>
            <a:chExt cx="9144000" cy="6865290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8FEA519F-627D-4D1C-A8D8-BF3F7F2EB7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936" y="0"/>
              <a:ext cx="9144000" cy="799602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45CCA9D4-AE78-487D-BB99-838B6A403E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936" y="6589908"/>
              <a:ext cx="9144000" cy="275382"/>
            </a:xfrm>
            <a:prstGeom prst="rect">
              <a:avLst/>
            </a:prstGeom>
          </p:spPr>
        </p:pic>
      </p:grp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8D2835E-6DB9-4C54-9156-9FF12ADE6C98}"/>
              </a:ext>
            </a:extLst>
          </p:cNvPr>
          <p:cNvSpPr/>
          <p:nvPr/>
        </p:nvSpPr>
        <p:spPr>
          <a:xfrm>
            <a:off x="314324" y="534358"/>
            <a:ext cx="93779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Призёр конкурса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«Учитель года России»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Республики Коми </a:t>
            </a:r>
          </a:p>
        </p:txBody>
      </p:sp>
      <p:pic>
        <p:nvPicPr>
          <p:cNvPr id="10" name="Рисунок 9" descr="https://www.syktsu.ru/news/2023/%D1%84%D0%B5%D0%B2%D1%80%D0%B0%D0%BB%D1%8C/16022023/2.jpg">
            <a:extLst>
              <a:ext uri="{FF2B5EF4-FFF2-40B4-BE49-F238E27FC236}">
                <a16:creationId xmlns:a16="http://schemas.microsoft.com/office/drawing/2014/main" id="{B164A08F-154C-4419-A6FB-4A41F40727E0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7"/>
          <a:stretch/>
        </p:blipFill>
        <p:spPr bwMode="auto">
          <a:xfrm>
            <a:off x="6515099" y="1731970"/>
            <a:ext cx="5162210" cy="39255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FD53A2FB-1252-411F-93B1-79BFA49C8F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037432"/>
              </p:ext>
            </p:extLst>
          </p:nvPr>
        </p:nvGraphicFramePr>
        <p:xfrm>
          <a:off x="101600" y="1333960"/>
          <a:ext cx="6413499" cy="51704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13499">
                  <a:extLst>
                    <a:ext uri="{9D8B030D-6E8A-4147-A177-3AD203B41FA5}">
                      <a16:colId xmlns:a16="http://schemas.microsoft.com/office/drawing/2014/main" val="37792919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начальных классов </a:t>
                      </a: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ГПОУ «Гимназия искусств при главе РК» имени Ю.А, Спиридонова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Педагогический стаж 20 лет.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Елена </a:t>
                      </a:r>
                      <a:r>
                        <a:rPr lang="ru-RU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Расова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выпускница </a:t>
                      </a:r>
                      <a:r>
                        <a:rPr lang="ru-RU" sz="20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Института педагогики и психологии СГУ им. Питирима Сорокина.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Заняла </a:t>
                      </a:r>
                      <a:r>
                        <a:rPr lang="ru-RU" sz="200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третье место Всероссийского конкурса «Учитель года России» 2020 года.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Победитель в номинации «Лучший учитель коми языка» - 2023.</a:t>
                      </a:r>
                    </a:p>
                    <a:p>
                      <a:pPr algn="just"/>
                      <a:r>
                        <a:rPr lang="en-US" sz="2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в школе для меня – это постоянное движение вверх, саморазвитие. Вместе с детьми я учусь сама, совершенствуюсь вместе с ними, передавая подрастающему поколению свои знания. Моя работа меня окрыляет, вдохновляет на новые дела и свершения</a:t>
                      </a:r>
                      <a:r>
                        <a:rPr lang="en-US" sz="2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20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52122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5882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3C75AB5F-5808-4BCB-8671-3DE8BD23F4EC}"/>
              </a:ext>
            </a:extLst>
          </p:cNvPr>
          <p:cNvGrpSpPr/>
          <p:nvPr/>
        </p:nvGrpSpPr>
        <p:grpSpPr>
          <a:xfrm>
            <a:off x="0" y="0"/>
            <a:ext cx="12192000" cy="6865290"/>
            <a:chOff x="-4936" y="0"/>
            <a:chExt cx="9144000" cy="6865290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8FEA519F-627D-4D1C-A8D8-BF3F7F2EB7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936" y="0"/>
              <a:ext cx="9144000" cy="799602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45CCA9D4-AE78-487D-BB99-838B6A403E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936" y="6589908"/>
              <a:ext cx="9144000" cy="275382"/>
            </a:xfrm>
            <a:prstGeom prst="rect">
              <a:avLst/>
            </a:prstGeom>
          </p:spPr>
        </p:pic>
      </p:grp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8D2835E-6DB9-4C54-9156-9FF12ADE6C98}"/>
              </a:ext>
            </a:extLst>
          </p:cNvPr>
          <p:cNvSpPr/>
          <p:nvPr/>
        </p:nvSpPr>
        <p:spPr>
          <a:xfrm>
            <a:off x="314324" y="534358"/>
            <a:ext cx="93779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Призёр конкурса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«Учитель года России»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Республики Коми </a:t>
            </a:r>
          </a:p>
        </p:txBody>
      </p:sp>
      <p:pic>
        <p:nvPicPr>
          <p:cNvPr id="8" name="Рисунок 7" descr="https://sun9-55.userapi.com/impg/riUs_IzUTsL87YnWUlIXUnbwMmgzLsySNyncYg/hCin1Wr8Ais.jpg?size=1050x701&amp;quality=95&amp;sign=671288a966084694933edae369e0ad6b&amp;type=album">
            <a:extLst>
              <a:ext uri="{FF2B5EF4-FFF2-40B4-BE49-F238E27FC236}">
                <a16:creationId xmlns:a16="http://schemas.microsoft.com/office/drawing/2014/main" id="{DF7AD9A0-06D3-4499-9397-A23298CFFD0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" y="1966177"/>
            <a:ext cx="5420192" cy="36188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37DA0A9-3E37-40DB-B7B5-92EDD6AF902A}"/>
              </a:ext>
            </a:extLst>
          </p:cNvPr>
          <p:cNvSpPr/>
          <p:nvPr/>
        </p:nvSpPr>
        <p:spPr>
          <a:xfrm>
            <a:off x="5915492" y="1832818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Выпускница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Института педагогики и психологии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призер республиканского этапа Всероссийского конкурса «Учитель года» 2022</a:t>
            </a:r>
            <a:b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Третье место в республиканском этапе конкурса заняла Юлиана Туркина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учитель начальных классов 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Начальной общеобразовательной школе № 7 имени В.И. Ефремовой Усинска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758591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3C75AB5F-5808-4BCB-8671-3DE8BD23F4EC}"/>
              </a:ext>
            </a:extLst>
          </p:cNvPr>
          <p:cNvGrpSpPr/>
          <p:nvPr/>
        </p:nvGrpSpPr>
        <p:grpSpPr>
          <a:xfrm>
            <a:off x="0" y="0"/>
            <a:ext cx="12192000" cy="6865290"/>
            <a:chOff x="-4936" y="0"/>
            <a:chExt cx="9144000" cy="6865290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8FEA519F-627D-4D1C-A8D8-BF3F7F2EB7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936" y="0"/>
              <a:ext cx="9144000" cy="799602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45CCA9D4-AE78-487D-BB99-838B6A403E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936" y="6589908"/>
              <a:ext cx="9144000" cy="275382"/>
            </a:xfrm>
            <a:prstGeom prst="rect">
              <a:avLst/>
            </a:prstGeom>
          </p:spPr>
        </p:pic>
      </p:grp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8D2835E-6DB9-4C54-9156-9FF12ADE6C98}"/>
              </a:ext>
            </a:extLst>
          </p:cNvPr>
          <p:cNvSpPr/>
          <p:nvPr/>
        </p:nvSpPr>
        <p:spPr>
          <a:xfrm>
            <a:off x="314324" y="534358"/>
            <a:ext cx="93779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Призёр конкурса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«Учитель года России»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Республики Коми </a:t>
            </a:r>
          </a:p>
        </p:txBody>
      </p:sp>
      <p:pic>
        <p:nvPicPr>
          <p:cNvPr id="9" name="Рисунок 8" descr="https://sun9-44.userapi.com/impg/Tmu69hpgq9o3Mx8GuZ4u3dSRRODAseZUgqTZwg/jxIU85c83ec.jpg?size=1280x854&amp;quality=95&amp;sign=d5985cffa3e42215d264634f4ec8a379&amp;type=album">
            <a:extLst>
              <a:ext uri="{FF2B5EF4-FFF2-40B4-BE49-F238E27FC236}">
                <a16:creationId xmlns:a16="http://schemas.microsoft.com/office/drawing/2014/main" id="{72179BA7-2DD2-41E2-800C-F635A5C3F93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3" y="1591936"/>
            <a:ext cx="5586413" cy="372757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3B54144-6932-4A4A-B66B-9DBB0A21493A}"/>
              </a:ext>
            </a:extLst>
          </p:cNvPr>
          <p:cNvSpPr/>
          <p:nvPr/>
        </p:nvSpPr>
        <p:spPr>
          <a:xfrm>
            <a:off x="314324" y="2292845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Выпускник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Института педагогики и психологии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стал победителем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регионального этапа Всероссийского конкурса "Учитель года" в Коми 2023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Регион на федеральном уровне представит учитель физики </a:t>
            </a:r>
            <a:r>
              <a:rPr lang="ru-RU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Пижемской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средней общеобразовательной школы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Антон Михеев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797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5D3E95CC-6A6B-4F98-BD4A-FA8362EBA5E8}"/>
              </a:ext>
            </a:extLst>
          </p:cNvPr>
          <p:cNvGrpSpPr/>
          <p:nvPr/>
        </p:nvGrpSpPr>
        <p:grpSpPr>
          <a:xfrm>
            <a:off x="0" y="0"/>
            <a:ext cx="12192000" cy="6865290"/>
            <a:chOff x="-4936" y="0"/>
            <a:chExt cx="9144000" cy="6865290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36ADE1A3-94C8-40AA-A385-DD5D2F28C0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936" y="0"/>
              <a:ext cx="9144000" cy="799602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41E4FF6C-2632-41E8-81DF-C0B6486674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936" y="6589908"/>
              <a:ext cx="9144000" cy="275382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5E06560-DD3B-496A-B91B-BB00363CC58C}"/>
              </a:ext>
            </a:extLst>
          </p:cNvPr>
          <p:cNvSpPr txBox="1"/>
          <p:nvPr/>
        </p:nvSpPr>
        <p:spPr>
          <a:xfrm>
            <a:off x="115410" y="1508082"/>
            <a:ext cx="11691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1989 году «Учительская газета» впервые предложила своим читателям обсудить идею проведения в бывшем СССР конкурса «Учитель года», по аналогии с США, где такая традиция существовала уже 45 лет.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FA59A0-FADE-435F-AF04-DE6DC15DFB6B}"/>
              </a:ext>
            </a:extLst>
          </p:cNvPr>
          <p:cNvSpPr txBox="1"/>
          <p:nvPr/>
        </p:nvSpPr>
        <p:spPr>
          <a:xfrm>
            <a:off x="115410" y="2705446"/>
            <a:ext cx="120114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1990 году был создан оргкомитет по проведению первого конкурса «Учитель года СССР», куда вошли видные ученые, журналисты, общественные деятели, представители органов управления образование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B42342-7BED-46A5-B2B7-9FBAD359F906}"/>
              </a:ext>
            </a:extLst>
          </p:cNvPr>
          <p:cNvSpPr txBox="1"/>
          <p:nvPr/>
        </p:nvSpPr>
        <p:spPr>
          <a:xfrm>
            <a:off x="115410" y="4456808"/>
            <a:ext cx="120114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всегда соревнование, и каждый старается показать то лучшее, чем он сегодня располагает, раскрыться во всей полноте своих талантов. Такой конкурс, как этап Всесоюзного, начал проводиться и в Республике Коми.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6DB24A-5F47-45B4-A092-D05166584007}"/>
              </a:ext>
            </a:extLst>
          </p:cNvPr>
          <p:cNvSpPr txBox="1"/>
          <p:nvPr/>
        </p:nvSpPr>
        <p:spPr>
          <a:xfrm>
            <a:off x="186431" y="310718"/>
            <a:ext cx="9499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конкурса «Учитель года России»</a:t>
            </a:r>
          </a:p>
        </p:txBody>
      </p:sp>
    </p:spTree>
    <p:extLst>
      <p:ext uri="{BB962C8B-B14F-4D97-AF65-F5344CB8AC3E}">
        <p14:creationId xmlns:p14="http://schemas.microsoft.com/office/powerpoint/2010/main" val="30884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3C75AB5F-5808-4BCB-8671-3DE8BD23F4EC}"/>
              </a:ext>
            </a:extLst>
          </p:cNvPr>
          <p:cNvGrpSpPr/>
          <p:nvPr/>
        </p:nvGrpSpPr>
        <p:grpSpPr>
          <a:xfrm>
            <a:off x="0" y="0"/>
            <a:ext cx="12192000" cy="6865290"/>
            <a:chOff x="-4936" y="0"/>
            <a:chExt cx="9144000" cy="6865290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8FEA519F-627D-4D1C-A8D8-BF3F7F2EB7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936" y="0"/>
              <a:ext cx="9144000" cy="799602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45CCA9D4-AE78-487D-BB99-838B6A403E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936" y="6589908"/>
              <a:ext cx="9144000" cy="275382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5FC2E12-6320-45A2-93BE-94AB5E465621}"/>
              </a:ext>
            </a:extLst>
          </p:cNvPr>
          <p:cNvSpPr txBox="1"/>
          <p:nvPr/>
        </p:nvSpPr>
        <p:spPr>
          <a:xfrm>
            <a:off x="177553" y="896645"/>
            <a:ext cx="118605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Учредитель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Глава Республики Коми, </a:t>
            </a:r>
            <a:b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Организаторы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Министерство образования и высшей школы Республики Коми, Коми республиканский институт развития образования и переподготовки кадров, Республиканский комитет профсоюза работников народного образования и науки.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1B45DC-8D96-41C9-8AEB-B33F6D27C4B1}"/>
              </a:ext>
            </a:extLst>
          </p:cNvPr>
          <p:cNvSpPr txBox="1"/>
          <p:nvPr/>
        </p:nvSpPr>
        <p:spPr>
          <a:xfrm>
            <a:off x="177553" y="4073268"/>
            <a:ext cx="11212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 республиканского конкурса успешно представляли и представляют Республику Коми на Всероссийском конкурсе «Учитель года России».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8DA0E9-D345-4F70-9392-6B94F0516F18}"/>
              </a:ext>
            </a:extLst>
          </p:cNvPr>
          <p:cNvSpPr txBox="1"/>
          <p:nvPr/>
        </p:nvSpPr>
        <p:spPr>
          <a:xfrm>
            <a:off x="177553" y="479394"/>
            <a:ext cx="8815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конкурс «Учитель года» был впервые проведен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1991 году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53538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3C75AB5F-5808-4BCB-8671-3DE8BD23F4EC}"/>
              </a:ext>
            </a:extLst>
          </p:cNvPr>
          <p:cNvGrpSpPr/>
          <p:nvPr/>
        </p:nvGrpSpPr>
        <p:grpSpPr>
          <a:xfrm>
            <a:off x="0" y="0"/>
            <a:ext cx="12192000" cy="6865290"/>
            <a:chOff x="-4936" y="0"/>
            <a:chExt cx="9144000" cy="6865290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8FEA519F-627D-4D1C-A8D8-BF3F7F2EB7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936" y="0"/>
              <a:ext cx="9144000" cy="799602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45CCA9D4-AE78-487D-BB99-838B6A403E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936" y="6589908"/>
              <a:ext cx="9144000" cy="275382"/>
            </a:xfrm>
            <a:prstGeom prst="rect">
              <a:avLst/>
            </a:prstGeom>
          </p:spPr>
        </p:pic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62DA7E9-1E8F-4E23-AF9F-21AFD7993F52}"/>
              </a:ext>
            </a:extLst>
          </p:cNvPr>
          <p:cNvSpPr/>
          <p:nvPr/>
        </p:nvSpPr>
        <p:spPr>
          <a:xfrm>
            <a:off x="314367" y="218318"/>
            <a:ext cx="95358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«Учитель года – 1992» </a:t>
            </a:r>
            <a:b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оказалась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Барышникова Любовь Владимировна, учитель начальных классов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средней общеобразовательной школы № 31 Эжвинского района города Сыктывкара.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F59278C-A21B-4D86-9583-4071457513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39" y="2092880"/>
            <a:ext cx="2918280" cy="4088937"/>
          </a:xfrm>
          <a:prstGeom prst="rect">
            <a:avLst/>
          </a:prstGeom>
          <a:ln w="1905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35BE2E-2D84-46FB-ACC0-5F07C83F50DD}"/>
              </a:ext>
            </a:extLst>
          </p:cNvPr>
          <p:cNvSpPr txBox="1"/>
          <p:nvPr/>
        </p:nvSpPr>
        <p:spPr>
          <a:xfrm>
            <a:off x="3595049" y="2092880"/>
            <a:ext cx="82825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Владимировна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учитель-интеллектуал, сумевший реализовать личный творческий потенциал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Одна из первых начала реализацию образовательной программы на основе «Букваря» Д.Б. Эльконина. Разработала и опубликовала методические рекомендации для учителей по организации групповой работы младших школьников на уроках по предметам начальной школы.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профессионализм, выдающаяся работоспособность, неиссякаемая энергия и энтузиазм, творческая инициатива и безграничная любовь к детям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подтверждаются высокими результатами работы Любови Владимировны.</a:t>
            </a:r>
          </a:p>
        </p:txBody>
      </p:sp>
    </p:spTree>
    <p:extLst>
      <p:ext uri="{BB962C8B-B14F-4D97-AF65-F5344CB8AC3E}">
        <p14:creationId xmlns:p14="http://schemas.microsoft.com/office/powerpoint/2010/main" val="4167856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3C75AB5F-5808-4BCB-8671-3DE8BD23F4EC}"/>
              </a:ext>
            </a:extLst>
          </p:cNvPr>
          <p:cNvGrpSpPr/>
          <p:nvPr/>
        </p:nvGrpSpPr>
        <p:grpSpPr>
          <a:xfrm>
            <a:off x="0" y="0"/>
            <a:ext cx="12192000" cy="6865290"/>
            <a:chOff x="-4936" y="0"/>
            <a:chExt cx="9144000" cy="6865290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8FEA519F-627D-4D1C-A8D8-BF3F7F2EB7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936" y="0"/>
              <a:ext cx="9144000" cy="799602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45CCA9D4-AE78-487D-BB99-838B6A403E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936" y="6589908"/>
              <a:ext cx="9144000" cy="275382"/>
            </a:xfrm>
            <a:prstGeom prst="rect">
              <a:avLst/>
            </a:prstGeom>
          </p:spPr>
        </p:pic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FA0E232-4FD5-4215-BFBB-56537F3E0DCA}"/>
              </a:ext>
            </a:extLst>
          </p:cNvPr>
          <p:cNvSpPr/>
          <p:nvPr/>
        </p:nvSpPr>
        <p:spPr>
          <a:xfrm>
            <a:off x="375821" y="399801"/>
            <a:ext cx="93363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 республиканского конкурса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«Учитель года – 2005»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Титенкова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Анна Юрьевна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учитель начальных классов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Выльгортской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средней общеобразовательной школы № 1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F8771FA-D6E8-4CC9-BA4B-71650E92FC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601" y="1199403"/>
            <a:ext cx="3286781" cy="4791573"/>
          </a:xfrm>
          <a:prstGeom prst="rect">
            <a:avLst/>
          </a:prstGeom>
          <a:ln w="1905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B58EA84-8ECD-45D3-856B-8FA5B3FAC480}"/>
              </a:ext>
            </a:extLst>
          </p:cNvPr>
          <p:cNvSpPr txBox="1"/>
          <p:nvPr/>
        </p:nvSpPr>
        <p:spPr>
          <a:xfrm>
            <a:off x="261521" y="1766127"/>
            <a:ext cx="80442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Передовой педагогический опыт Анны Юрьевны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модернизации контрольно-оценочной деятельности младших школьников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представил большой интерес для широкой педагогической общественности. Ею, в сотрудничестве с родителями, разработаны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оценочной безопасности для младших школьников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апробируется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безотметочное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обучение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наработана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новая система учета достижений учащихся.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2667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Ее уроки отличаются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насыщенностью, активным участием детей в постановке цели урока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Ученики Анны Юрьевны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умеют контролировать свои результаты и действия, находить причины ошибок</a:t>
            </a:r>
          </a:p>
        </p:txBody>
      </p:sp>
    </p:spTree>
    <p:extLst>
      <p:ext uri="{BB962C8B-B14F-4D97-AF65-F5344CB8AC3E}">
        <p14:creationId xmlns:p14="http://schemas.microsoft.com/office/powerpoint/2010/main" val="3317313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3C75AB5F-5808-4BCB-8671-3DE8BD23F4EC}"/>
              </a:ext>
            </a:extLst>
          </p:cNvPr>
          <p:cNvGrpSpPr/>
          <p:nvPr/>
        </p:nvGrpSpPr>
        <p:grpSpPr>
          <a:xfrm>
            <a:off x="0" y="0"/>
            <a:ext cx="12192000" cy="6865290"/>
            <a:chOff x="-4936" y="0"/>
            <a:chExt cx="9144000" cy="6865290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8FEA519F-627D-4D1C-A8D8-BF3F7F2EB7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936" y="0"/>
              <a:ext cx="9144000" cy="799602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45CCA9D4-AE78-487D-BB99-838B6A403E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936" y="6589908"/>
              <a:ext cx="9144000" cy="275382"/>
            </a:xfrm>
            <a:prstGeom prst="rect">
              <a:avLst/>
            </a:prstGeom>
          </p:spPr>
        </p:pic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9C4A770-E118-4C3F-B859-135B3C00ECF1}"/>
              </a:ext>
            </a:extLst>
          </p:cNvPr>
          <p:cNvSpPr/>
          <p:nvPr/>
        </p:nvSpPr>
        <p:spPr>
          <a:xfrm>
            <a:off x="617646" y="318757"/>
            <a:ext cx="89073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2011 году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победителем республиканского конкурса «Учитель года – 2011»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Степаненко Нелли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Оттовна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учитель начальных классов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средней общеобразовательной школы № 5 города Инты.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9C3734B-E36A-4598-9A10-8D835BFA52F2}"/>
              </a:ext>
            </a:extLst>
          </p:cNvPr>
          <p:cNvSpPr/>
          <p:nvPr/>
        </p:nvSpPr>
        <p:spPr>
          <a:xfrm>
            <a:off x="4362450" y="1866663"/>
            <a:ext cx="762952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 algn="just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Нелли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Оттовна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человек увлеченный. Её хобби – музыка и вокал. Она является постоянным участником городских праздничных и благотворительных концертов. Работает в начальной школе уже более 20 лет и чрезвычайно остро осознает свою ответственность за дальнейшую судьбу маленького человека. </a:t>
            </a:r>
          </a:p>
          <a:p>
            <a:pPr indent="357188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Нелли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Оттовна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учитель, способный говорить с детьми так, чтобы они его слышали, и слушать детей так, чтобы те хотели с ним говорить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Она убеждена: заслужить уважение и доверие каждого ученика – вот главная задача педагога. Что для этого нужно? Немного: быть доброжелательным и сдержанным, спокойным и терпеливым, внимательным к каждому ребенку и заинтересованным его проблемами. А еще надо просто любить детей и верить им</a:t>
            </a:r>
          </a:p>
        </p:txBody>
      </p:sp>
      <p:pic>
        <p:nvPicPr>
          <p:cNvPr id="13" name="Picture 2" descr="https://dobriy-mir.ru/wp-content/uploads/2017/09/%D0%A4%D0%BE%D1%82%D0%BE_%D0%A1%D1%82%D0%B5%D0%BF%D0%B0%D0%BD%D0%B5%D0%BD%D0%BA%D0%BE-%D0%9D%D0%B5%D0%BB%D0%BB%D0%B8.jpg">
            <a:extLst>
              <a:ext uri="{FF2B5EF4-FFF2-40B4-BE49-F238E27FC236}">
                <a16:creationId xmlns:a16="http://schemas.microsoft.com/office/drawing/2014/main" id="{C3E7E526-2A91-4BE2-8E44-94BE332A1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6" y="1598802"/>
            <a:ext cx="3611166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35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3C75AB5F-5808-4BCB-8671-3DE8BD23F4EC}"/>
              </a:ext>
            </a:extLst>
          </p:cNvPr>
          <p:cNvGrpSpPr/>
          <p:nvPr/>
        </p:nvGrpSpPr>
        <p:grpSpPr>
          <a:xfrm>
            <a:off x="0" y="0"/>
            <a:ext cx="12192000" cy="6865290"/>
            <a:chOff x="-4936" y="0"/>
            <a:chExt cx="9144000" cy="6865290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8FEA519F-627D-4D1C-A8D8-BF3F7F2EB7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936" y="0"/>
              <a:ext cx="9144000" cy="799602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45CCA9D4-AE78-487D-BB99-838B6A403E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936" y="6589908"/>
              <a:ext cx="9144000" cy="275382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A970616-CFF0-4502-9B57-D1797A05B25A}"/>
              </a:ext>
            </a:extLst>
          </p:cNvPr>
          <p:cNvSpPr txBox="1"/>
          <p:nvPr/>
        </p:nvSpPr>
        <p:spPr>
          <a:xfrm>
            <a:off x="292100" y="399801"/>
            <a:ext cx="65500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Призёр конкурса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«Учитель года России»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коми 2011г.,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место Ульянова Ирина Анатольевна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учитель начальных классов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средней Школы №36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https://sun9-69.userapi.com/impg/y7CEwm81W5JM9dlX1biTOzIB6MNeb0yDWn3W8A/_7HHOqt90M8.jpg?size=997x1278&amp;quality=95&amp;sign=3cfa3512ef21a7b6779cf6ff956f84ff&amp;type=album">
            <a:extLst>
              <a:ext uri="{FF2B5EF4-FFF2-40B4-BE49-F238E27FC236}">
                <a16:creationId xmlns:a16="http://schemas.microsoft.com/office/drawing/2014/main" id="{4CE0B3E3-7D6C-494A-B9B2-E888AA9C2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975975"/>
            <a:ext cx="4241800" cy="543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AF7C341-A735-46A0-A019-80C83E0D8127}"/>
              </a:ext>
            </a:extLst>
          </p:cNvPr>
          <p:cNvSpPr/>
          <p:nvPr/>
        </p:nvSpPr>
        <p:spPr>
          <a:xfrm>
            <a:off x="221617" y="2096370"/>
            <a:ext cx="7028495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Ирина Ульянова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не только школьный учитель,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и методист информационно-методического центра Сыктывкара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Несколько лет трудилась параллельно с основным местом работы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старшим преподавателем в Коми республиканском институте развития образования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Ирина Анатольевна также является кандидатом педагогических наук. А главный результат педагогической деятельности Ирины Ульяновой — то, что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ее ученики маленькие, но уже граждане страны с активной жизненной позицией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Помимо этого, она организовывала с детьми различные акции, например, покупка подарков детям из детского дома №2 Сыктывкара.</a:t>
            </a:r>
          </a:p>
        </p:txBody>
      </p:sp>
    </p:spTree>
    <p:extLst>
      <p:ext uri="{BB962C8B-B14F-4D97-AF65-F5344CB8AC3E}">
        <p14:creationId xmlns:p14="http://schemas.microsoft.com/office/powerpoint/2010/main" val="774376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3C75AB5F-5808-4BCB-8671-3DE8BD23F4EC}"/>
              </a:ext>
            </a:extLst>
          </p:cNvPr>
          <p:cNvGrpSpPr/>
          <p:nvPr/>
        </p:nvGrpSpPr>
        <p:grpSpPr>
          <a:xfrm>
            <a:off x="0" y="0"/>
            <a:ext cx="12192000" cy="6865290"/>
            <a:chOff x="-4936" y="0"/>
            <a:chExt cx="9144000" cy="6865290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8FEA519F-627D-4D1C-A8D8-BF3F7F2EB7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936" y="0"/>
              <a:ext cx="9144000" cy="799602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45CCA9D4-AE78-487D-BB99-838B6A403E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936" y="6589908"/>
              <a:ext cx="9144000" cy="275382"/>
            </a:xfrm>
            <a:prstGeom prst="rect">
              <a:avLst/>
            </a:prstGeom>
          </p:spPr>
        </p:pic>
      </p:grpSp>
      <p:pic>
        <p:nvPicPr>
          <p:cNvPr id="8" name="Picture 2" descr="https://sun9-37.userapi.com/impg/kXxfk-NC7vB0EZFuV_zFeFMZ-X9xaz-VX2PABQ/9O3_nfQCuYA.jpg?size=1620x2160&amp;quality=95&amp;sign=22ff661ad125fa6302a868b8ee2922cc&amp;type=album">
            <a:extLst>
              <a:ext uri="{FF2B5EF4-FFF2-40B4-BE49-F238E27FC236}">
                <a16:creationId xmlns:a16="http://schemas.microsoft.com/office/drawing/2014/main" id="{1773D0C8-4DCA-48B3-8059-07FC6F096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13809"/>
            <a:ext cx="3743325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AA372DC-438F-48BB-AD3B-4BA9A4576991}"/>
              </a:ext>
            </a:extLst>
          </p:cNvPr>
          <p:cNvSpPr/>
          <p:nvPr/>
        </p:nvSpPr>
        <p:spPr>
          <a:xfrm>
            <a:off x="304800" y="266677"/>
            <a:ext cx="90106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Призёр конкурса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«Учитель года России»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республики коми 2011г.,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место Загайнова Галина Игоревна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учитель начальных классов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МОУ «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Усогорская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Начальная Общеобразовательная Школа»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9B6D03-F576-4E3B-99E6-0AC49940EAB9}"/>
              </a:ext>
            </a:extLst>
          </p:cNvPr>
          <p:cNvSpPr txBox="1"/>
          <p:nvPr/>
        </p:nvSpPr>
        <p:spPr>
          <a:xfrm>
            <a:off x="4162425" y="2750911"/>
            <a:ext cx="716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Энергичная, неугомонная, с миллионом идей в голове, читающая, пробующая, умеющая дружить, любящая свою семью.</a:t>
            </a:r>
          </a:p>
          <a:p>
            <a:pPr algn="just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всегда стараюсь полагаться на свои силы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366858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3C75AB5F-5808-4BCB-8671-3DE8BD23F4EC}"/>
              </a:ext>
            </a:extLst>
          </p:cNvPr>
          <p:cNvGrpSpPr/>
          <p:nvPr/>
        </p:nvGrpSpPr>
        <p:grpSpPr>
          <a:xfrm>
            <a:off x="0" y="0"/>
            <a:ext cx="12192000" cy="6865290"/>
            <a:chOff x="-4936" y="0"/>
            <a:chExt cx="9144000" cy="6865290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8FEA519F-627D-4D1C-A8D8-BF3F7F2EB7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936" y="0"/>
              <a:ext cx="9144000" cy="799602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45CCA9D4-AE78-487D-BB99-838B6A403E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936" y="6589908"/>
              <a:ext cx="9144000" cy="275382"/>
            </a:xfrm>
            <a:prstGeom prst="rect">
              <a:avLst/>
            </a:prstGeom>
          </p:spPr>
        </p:pic>
      </p:grpSp>
      <p:pic>
        <p:nvPicPr>
          <p:cNvPr id="10" name="Рисунок 9" descr="Открыть изображение">
            <a:extLst>
              <a:ext uri="{FF2B5EF4-FFF2-40B4-BE49-F238E27FC236}">
                <a16:creationId xmlns:a16="http://schemas.microsoft.com/office/drawing/2014/main" id="{9FF96EB0-6B91-4FFC-80E6-96C842AF3B1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" y="1661167"/>
            <a:ext cx="4067175" cy="40671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8BB6519-137B-469B-B098-825B9F694104}"/>
              </a:ext>
            </a:extLst>
          </p:cNvPr>
          <p:cNvSpPr/>
          <p:nvPr/>
        </p:nvSpPr>
        <p:spPr>
          <a:xfrm>
            <a:off x="4895850" y="1621238"/>
            <a:ext cx="6096000" cy="454085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Профессия: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учитель начальных классов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Образование: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Коми государственный педагогический институт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Призер конкурса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профессинального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мастерства 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"Учитель года"- 2014г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: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«Лауреатом третьей степени стала </a:t>
            </a: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 начальных классов школа № 18 Любовь Полякова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Победитель муниципального конкурса </a:t>
            </a: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"Самый классный </a:t>
            </a:r>
            <a:r>
              <a:rPr lang="ru-RU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классный</a:t>
            </a: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 2008г.</a:t>
            </a:r>
            <a:endParaRPr lang="ru-RU" sz="20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Лауреат премии главы администрации 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 городского округа "Сыктывкар" "За вклад в развитие образования" 2009г.</a:t>
            </a:r>
            <a:endParaRPr lang="ru-RU" sz="20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8D2835E-6DB9-4C54-9156-9FF12ADE6C98}"/>
              </a:ext>
            </a:extLst>
          </p:cNvPr>
          <p:cNvSpPr/>
          <p:nvPr/>
        </p:nvSpPr>
        <p:spPr>
          <a:xfrm>
            <a:off x="314324" y="534358"/>
            <a:ext cx="93779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Призёр конкурса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«Учитель года России»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Республики Коми </a:t>
            </a:r>
          </a:p>
        </p:txBody>
      </p:sp>
    </p:spTree>
    <p:extLst>
      <p:ext uri="{BB962C8B-B14F-4D97-AF65-F5344CB8AC3E}">
        <p14:creationId xmlns:p14="http://schemas.microsoft.com/office/powerpoint/2010/main" val="19478639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1170</Words>
  <Application>Microsoft Office PowerPoint</Application>
  <PresentationFormat>Широкоэкранный</PresentationFormat>
  <Paragraphs>51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Галерея победителей и призёров регионального этапа конкурса «Учитель года России»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k8_136_17</dc:creator>
  <cp:lastModifiedBy>k8_136_17</cp:lastModifiedBy>
  <cp:revision>12</cp:revision>
  <dcterms:created xsi:type="dcterms:W3CDTF">2023-10-05T11:27:56Z</dcterms:created>
  <dcterms:modified xsi:type="dcterms:W3CDTF">2023-10-05T12:59:02Z</dcterms:modified>
</cp:coreProperties>
</file>