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3"/>
  </p:notesMasterIdLst>
  <p:sldIdLst>
    <p:sldId id="370" r:id="rId2"/>
    <p:sldId id="260" r:id="rId3"/>
    <p:sldId id="2147479092" r:id="rId4"/>
    <p:sldId id="2147479095" r:id="rId5"/>
    <p:sldId id="2147479097" r:id="rId6"/>
    <p:sldId id="2147479104" r:id="rId7"/>
    <p:sldId id="2147479103" r:id="rId8"/>
    <p:sldId id="2147479099" r:id="rId9"/>
    <p:sldId id="2147479096" r:id="rId10"/>
    <p:sldId id="2147479100" r:id="rId11"/>
    <p:sldId id="2147479102" r:id="rId12"/>
  </p:sldIdLst>
  <p:sldSz cx="14630400" cy="8229600"/>
  <p:notesSz cx="8229600" cy="14630400"/>
  <p:embeddedFontLst>
    <p:embeddedFont>
      <p:font typeface="SB Sans Display" panose="020B0503040504020204" pitchFamily="34" charset="0"/>
      <p:regular r:id="rId14"/>
      <p:bold r:id="rId15"/>
    </p:embeddedFont>
    <p:embeddedFont>
      <p:font typeface="SB Sans Display Semibold" panose="020B0503040504020204" pitchFamily="34" charset="0"/>
      <p:regular r:id="rId16"/>
      <p:bold r:id="rId17"/>
    </p:embeddedFont>
    <p:embeddedFont>
      <p:font typeface="SB Sans Text" panose="020B0503040504020204" pitchFamily="34" charset="0"/>
      <p:regular r:id="rId18"/>
      <p:bold r:id="rId19"/>
      <p:italic r:id="rId20"/>
      <p:boldItalic r:id="rId21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67" userDrawn="1">
          <p15:clr>
            <a:srgbClr val="A4A3A4"/>
          </p15:clr>
        </p15:guide>
        <p15:guide id="2" orient="horz" pos="3817" userDrawn="1">
          <p15:clr>
            <a:srgbClr val="A4A3A4"/>
          </p15:clr>
        </p15:guide>
        <p15:guide id="3" pos="276" userDrawn="1">
          <p15:clr>
            <a:srgbClr val="A4A3A4"/>
          </p15:clr>
        </p15:guide>
        <p15:guide id="4" pos="8940" userDrawn="1">
          <p15:clr>
            <a:srgbClr val="A4A3A4"/>
          </p15:clr>
        </p15:guide>
        <p15:guide id="5" orient="horz" pos="279" userDrawn="1">
          <p15:clr>
            <a:srgbClr val="A4A3A4"/>
          </p15:clr>
        </p15:guide>
        <p15:guide id="6" orient="horz" pos="4905" userDrawn="1">
          <p15:clr>
            <a:srgbClr val="A4A3A4"/>
          </p15:clr>
        </p15:guide>
        <p15:guide id="7" pos="548" userDrawn="1">
          <p15:clr>
            <a:srgbClr val="A4A3A4"/>
          </p15:clr>
        </p15:guide>
        <p15:guide id="8" orient="horz" pos="2456" userDrawn="1">
          <p15:clr>
            <a:srgbClr val="A4A3A4"/>
          </p15:clr>
        </p15:guide>
        <p15:guide id="9" pos="3361" userDrawn="1">
          <p15:clr>
            <a:srgbClr val="A4A3A4"/>
          </p15:clr>
        </p15:guide>
        <p15:guide id="10" pos="6672" userDrawn="1">
          <p15:clr>
            <a:srgbClr val="A4A3A4"/>
          </p15:clr>
        </p15:guide>
        <p15:guide id="11" orient="horz" pos="139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4CDC7"/>
    <a:srgbClr val="EEF3FF"/>
    <a:srgbClr val="00C265"/>
    <a:srgbClr val="00161B"/>
    <a:srgbClr val="146165"/>
    <a:srgbClr val="3B3C3A"/>
    <a:srgbClr val="000E1B"/>
    <a:srgbClr val="323434"/>
    <a:srgbClr val="2C5D32"/>
    <a:srgbClr val="3BC26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E8034E78-7F5D-4C2E-B375-FC64B27BC917}" styleName="Темный стиль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D03447BB-5D67-496B-8E87-E561075AD55C}" styleName="Темный стиль 1 — акцент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202B0CA-FC54-4496-8BCA-5EF66A818D29}" styleName="Темный стиль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AF606853-7671-496A-8E4F-DF71F8EC918B}" styleName="Темный стиль 1 — акцент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D7AC3CCA-C797-4891-BE02-D94E43425B78}" styleName="Средний стиль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868"/>
    <p:restoredTop sz="95666"/>
  </p:normalViewPr>
  <p:slideViewPr>
    <p:cSldViewPr snapToGrid="0" snapToObjects="1">
      <p:cViewPr varScale="1">
        <p:scale>
          <a:sx n="75" d="100"/>
          <a:sy n="75" d="100"/>
        </p:scale>
        <p:origin x="192" y="344"/>
      </p:cViewPr>
      <p:guideLst>
        <p:guide pos="367"/>
        <p:guide orient="horz" pos="3817"/>
        <p:guide pos="276"/>
        <p:guide pos="8940"/>
        <p:guide orient="horz" pos="279"/>
        <p:guide orient="horz" pos="4905"/>
        <p:guide pos="548"/>
        <p:guide orient="horz" pos="2456"/>
        <p:guide pos="3361"/>
        <p:guide pos="6672"/>
        <p:guide orient="horz" pos="139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\16852626\Downloads\candle_report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spPr>
            <a:ln w="38100" cap="rnd">
              <a:gradFill flip="none" rotWithShape="1">
                <a:gsLst>
                  <a:gs pos="0">
                    <a:srgbClr val="146165"/>
                  </a:gs>
                  <a:gs pos="100000">
                    <a:srgbClr val="00C265"/>
                  </a:gs>
                </a:gsLst>
                <a:lin ang="16200000" scaled="1"/>
                <a:tileRect/>
              </a:gradFill>
              <a:round/>
            </a:ln>
            <a:effectLst>
              <a:outerShdw blurRad="328541" dist="146734" dir="3180000" algn="t" rotWithShape="0">
                <a:srgbClr val="00C265">
                  <a:alpha val="43937"/>
                </a:srgbClr>
              </a:outerShdw>
            </a:effectLst>
          </c:spPr>
          <c:marker>
            <c:symbol val="none"/>
          </c:marker>
          <c:val>
            <c:numRef>
              <c:f>Candles!$C$2:$C$131</c:f>
              <c:numCache>
                <c:formatCode>#,##0</c:formatCode>
                <c:ptCount val="130"/>
                <c:pt idx="0">
                  <c:v>54.9</c:v>
                </c:pt>
                <c:pt idx="1">
                  <c:v>61.5</c:v>
                </c:pt>
                <c:pt idx="2">
                  <c:v>75.91</c:v>
                </c:pt>
                <c:pt idx="3">
                  <c:v>62.88</c:v>
                </c:pt>
                <c:pt idx="4">
                  <c:v>76.900000000000006</c:v>
                </c:pt>
                <c:pt idx="5">
                  <c:v>73.5</c:v>
                </c:pt>
                <c:pt idx="6">
                  <c:v>72.349999999999994</c:v>
                </c:pt>
                <c:pt idx="7">
                  <c:v>72.3</c:v>
                </c:pt>
                <c:pt idx="8">
                  <c:v>74.5</c:v>
                </c:pt>
                <c:pt idx="9">
                  <c:v>75.3</c:v>
                </c:pt>
                <c:pt idx="10">
                  <c:v>90.53</c:v>
                </c:pt>
                <c:pt idx="11">
                  <c:v>102.9</c:v>
                </c:pt>
                <c:pt idx="12">
                  <c:v>101.26</c:v>
                </c:pt>
                <c:pt idx="13">
                  <c:v>96.5</c:v>
                </c:pt>
                <c:pt idx="14">
                  <c:v>107</c:v>
                </c:pt>
                <c:pt idx="15">
                  <c:v>109.9</c:v>
                </c:pt>
                <c:pt idx="16">
                  <c:v>123.55</c:v>
                </c:pt>
                <c:pt idx="17">
                  <c:v>132.56</c:v>
                </c:pt>
                <c:pt idx="18">
                  <c:v>133</c:v>
                </c:pt>
                <c:pt idx="19">
                  <c:v>139.15</c:v>
                </c:pt>
                <c:pt idx="20">
                  <c:v>143.5</c:v>
                </c:pt>
                <c:pt idx="21">
                  <c:v>145.34</c:v>
                </c:pt>
                <c:pt idx="22">
                  <c:v>147.4</c:v>
                </c:pt>
                <c:pt idx="23">
                  <c:v>158.69999999999999</c:v>
                </c:pt>
                <c:pt idx="24">
                  <c:v>173.25</c:v>
                </c:pt>
                <c:pt idx="25">
                  <c:v>172.2</c:v>
                </c:pt>
                <c:pt idx="26">
                  <c:v>156</c:v>
                </c:pt>
                <c:pt idx="27">
                  <c:v>159.80000000000001</c:v>
                </c:pt>
                <c:pt idx="28">
                  <c:v>165.2</c:v>
                </c:pt>
                <c:pt idx="29">
                  <c:v>155.93</c:v>
                </c:pt>
                <c:pt idx="30">
                  <c:v>145.59</c:v>
                </c:pt>
                <c:pt idx="31">
                  <c:v>164.53</c:v>
                </c:pt>
                <c:pt idx="32">
                  <c:v>183.51</c:v>
                </c:pt>
                <c:pt idx="33">
                  <c:v>192.33</c:v>
                </c:pt>
                <c:pt idx="34">
                  <c:v>193.8</c:v>
                </c:pt>
                <c:pt idx="35">
                  <c:v>224.35</c:v>
                </c:pt>
                <c:pt idx="36">
                  <c:v>225.2</c:v>
                </c:pt>
                <c:pt idx="37">
                  <c:v>264.5</c:v>
                </c:pt>
                <c:pt idx="38">
                  <c:v>272.39999999999998</c:v>
                </c:pt>
                <c:pt idx="39">
                  <c:v>253.57</c:v>
                </c:pt>
                <c:pt idx="40">
                  <c:v>226.99</c:v>
                </c:pt>
                <c:pt idx="41">
                  <c:v>222.36</c:v>
                </c:pt>
                <c:pt idx="42">
                  <c:v>218</c:v>
                </c:pt>
                <c:pt idx="43">
                  <c:v>214.86</c:v>
                </c:pt>
                <c:pt idx="44">
                  <c:v>182</c:v>
                </c:pt>
                <c:pt idx="45">
                  <c:v>203.32</c:v>
                </c:pt>
                <c:pt idx="46">
                  <c:v>189.8</c:v>
                </c:pt>
                <c:pt idx="47">
                  <c:v>194</c:v>
                </c:pt>
                <c:pt idx="48">
                  <c:v>186.3</c:v>
                </c:pt>
                <c:pt idx="49">
                  <c:v>217.9</c:v>
                </c:pt>
                <c:pt idx="50">
                  <c:v>207.8</c:v>
                </c:pt>
                <c:pt idx="51">
                  <c:v>214.42</c:v>
                </c:pt>
                <c:pt idx="52">
                  <c:v>225.17</c:v>
                </c:pt>
                <c:pt idx="53">
                  <c:v>233.24</c:v>
                </c:pt>
                <c:pt idx="54">
                  <c:v>238.55</c:v>
                </c:pt>
                <c:pt idx="55">
                  <c:v>233.49</c:v>
                </c:pt>
                <c:pt idx="56">
                  <c:v>224.2</c:v>
                </c:pt>
                <c:pt idx="57">
                  <c:v>227.71</c:v>
                </c:pt>
                <c:pt idx="58">
                  <c:v>234.89</c:v>
                </c:pt>
                <c:pt idx="59">
                  <c:v>233.98</c:v>
                </c:pt>
                <c:pt idx="60">
                  <c:v>254.75</c:v>
                </c:pt>
                <c:pt idx="61">
                  <c:v>252.2</c:v>
                </c:pt>
                <c:pt idx="62">
                  <c:v>233.36</c:v>
                </c:pt>
                <c:pt idx="63">
                  <c:v>187.21</c:v>
                </c:pt>
                <c:pt idx="64">
                  <c:v>197.25</c:v>
                </c:pt>
                <c:pt idx="65">
                  <c:v>200.5</c:v>
                </c:pt>
                <c:pt idx="66">
                  <c:v>203.22</c:v>
                </c:pt>
                <c:pt idx="67">
                  <c:v>221.57</c:v>
                </c:pt>
                <c:pt idx="68">
                  <c:v>226.1</c:v>
                </c:pt>
                <c:pt idx="69">
                  <c:v>229.14</c:v>
                </c:pt>
                <c:pt idx="70">
                  <c:v>200.99</c:v>
                </c:pt>
                <c:pt idx="71">
                  <c:v>249.63</c:v>
                </c:pt>
                <c:pt idx="72">
                  <c:v>271.64999999999998</c:v>
                </c:pt>
                <c:pt idx="73">
                  <c:v>258.11</c:v>
                </c:pt>
                <c:pt idx="74">
                  <c:v>270.17</c:v>
                </c:pt>
                <c:pt idx="75">
                  <c:v>291.02</c:v>
                </c:pt>
                <c:pt idx="76">
                  <c:v>297.73</c:v>
                </c:pt>
                <c:pt idx="77">
                  <c:v>310.79000000000002</c:v>
                </c:pt>
                <c:pt idx="78">
                  <c:v>306.45</c:v>
                </c:pt>
                <c:pt idx="79">
                  <c:v>305.58999999999997</c:v>
                </c:pt>
                <c:pt idx="80">
                  <c:v>327.94</c:v>
                </c:pt>
                <c:pt idx="81">
                  <c:v>340.99</c:v>
                </c:pt>
                <c:pt idx="82">
                  <c:v>356.14</c:v>
                </c:pt>
                <c:pt idx="83">
                  <c:v>315</c:v>
                </c:pt>
                <c:pt idx="84">
                  <c:v>293.49</c:v>
                </c:pt>
                <c:pt idx="85">
                  <c:v>269.42</c:v>
                </c:pt>
                <c:pt idx="86">
                  <c:v>131.12</c:v>
                </c:pt>
                <c:pt idx="87">
                  <c:v>143.69</c:v>
                </c:pt>
                <c:pt idx="88">
                  <c:v>128.80000000000001</c:v>
                </c:pt>
                <c:pt idx="89">
                  <c:v>118.3</c:v>
                </c:pt>
                <c:pt idx="90">
                  <c:v>125.2</c:v>
                </c:pt>
                <c:pt idx="91">
                  <c:v>131.9</c:v>
                </c:pt>
                <c:pt idx="92">
                  <c:v>134.25</c:v>
                </c:pt>
                <c:pt idx="93">
                  <c:v>110.21</c:v>
                </c:pt>
                <c:pt idx="94">
                  <c:v>126.72</c:v>
                </c:pt>
                <c:pt idx="95">
                  <c:v>136.78</c:v>
                </c:pt>
                <c:pt idx="96">
                  <c:v>141.15</c:v>
                </c:pt>
                <c:pt idx="97">
                  <c:v>158.07</c:v>
                </c:pt>
                <c:pt idx="98">
                  <c:v>169.82</c:v>
                </c:pt>
                <c:pt idx="99">
                  <c:v>216.6</c:v>
                </c:pt>
                <c:pt idx="100">
                  <c:v>240.38</c:v>
                </c:pt>
                <c:pt idx="101">
                  <c:v>246.17</c:v>
                </c:pt>
                <c:pt idx="102">
                  <c:v>239.61</c:v>
                </c:pt>
                <c:pt idx="103">
                  <c:v>267.39999999999998</c:v>
                </c:pt>
                <c:pt idx="104">
                  <c:v>264.85000000000002</c:v>
                </c:pt>
                <c:pt idx="105">
                  <c:v>260.72000000000003</c:v>
                </c:pt>
                <c:pt idx="106">
                  <c:v>268.35000000000002</c:v>
                </c:pt>
                <c:pt idx="107">
                  <c:v>277.5</c:v>
                </c:pt>
                <c:pt idx="108">
                  <c:v>270.82</c:v>
                </c:pt>
                <c:pt idx="109">
                  <c:v>276</c:v>
                </c:pt>
                <c:pt idx="110">
                  <c:v>292.19</c:v>
                </c:pt>
                <c:pt idx="111">
                  <c:v>298.72000000000003</c:v>
                </c:pt>
                <c:pt idx="112">
                  <c:v>308.24</c:v>
                </c:pt>
                <c:pt idx="113">
                  <c:v>313.11</c:v>
                </c:pt>
                <c:pt idx="114">
                  <c:v>327.14999999999998</c:v>
                </c:pt>
                <c:pt idx="115">
                  <c:v>289.3</c:v>
                </c:pt>
                <c:pt idx="116">
                  <c:v>254.45</c:v>
                </c:pt>
                <c:pt idx="117">
                  <c:v>268.49</c:v>
                </c:pt>
                <c:pt idx="118">
                  <c:v>237.9</c:v>
                </c:pt>
                <c:pt idx="119">
                  <c:v>236.49</c:v>
                </c:pt>
                <c:pt idx="120">
                  <c:v>279.43</c:v>
                </c:pt>
                <c:pt idx="121">
                  <c:v>280.73</c:v>
                </c:pt>
                <c:pt idx="122">
                  <c:v>309.63</c:v>
                </c:pt>
                <c:pt idx="123">
                  <c:v>309.72000000000003</c:v>
                </c:pt>
                <c:pt idx="124">
                  <c:v>307.8</c:v>
                </c:pt>
                <c:pt idx="125">
                  <c:v>308.74</c:v>
                </c:pt>
                <c:pt idx="126">
                  <c:v>316.14999999999998</c:v>
                </c:pt>
                <c:pt idx="127">
                  <c:v>304.95</c:v>
                </c:pt>
                <c:pt idx="128">
                  <c:v>310.99</c:v>
                </c:pt>
                <c:pt idx="129">
                  <c:v>309.14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79EE-A54F-A29D-609AD64D0D6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368378175"/>
        <c:axId val="302802383"/>
      </c:lineChart>
      <c:catAx>
        <c:axId val="368378175"/>
        <c:scaling>
          <c:orientation val="minMax"/>
        </c:scaling>
        <c:delete val="1"/>
        <c:axPos val="b"/>
        <c:majorTickMark val="none"/>
        <c:minorTickMark val="none"/>
        <c:tickLblPos val="nextTo"/>
        <c:crossAx val="302802383"/>
        <c:crossesAt val="0"/>
        <c:auto val="1"/>
        <c:lblAlgn val="ctr"/>
        <c:lblOffset val="100"/>
        <c:noMultiLvlLbl val="0"/>
      </c:catAx>
      <c:valAx>
        <c:axId val="302802383"/>
        <c:scaling>
          <c:orientation val="minMax"/>
          <c:max val="370"/>
          <c:min val="0"/>
        </c:scaling>
        <c:delete val="0"/>
        <c:axPos val="l"/>
        <c:majorGridlines>
          <c:spPr>
            <a:ln w="9525" cap="flat" cmpd="sng" algn="ctr">
              <a:gradFill>
                <a:gsLst>
                  <a:gs pos="0">
                    <a:schemeClr val="bg1">
                      <a:alpha val="30000"/>
                    </a:schemeClr>
                  </a:gs>
                  <a:gs pos="100000">
                    <a:srgbClr val="146165">
                      <a:alpha val="0"/>
                    </a:srgbClr>
                  </a:gs>
                </a:gsLst>
                <a:lin ang="3000000" scaled="0"/>
              </a:gra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bg1"/>
                </a:solidFill>
                <a:latin typeface="SB Sans Display" panose="020B0503040504020204" pitchFamily="34" charset="0"/>
                <a:ea typeface="+mn-ea"/>
                <a:cs typeface="SB Sans Display" panose="020B0503040504020204" pitchFamily="34" charset="0"/>
              </a:defRPr>
            </a:pPr>
            <a:endParaRPr lang="ru-RU"/>
          </a:p>
        </c:txPr>
        <c:crossAx val="368378175"/>
        <c:crosses val="autoZero"/>
        <c:crossBetween val="between"/>
        <c:majorUnit val="50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>
          <a:latin typeface="SB Sans Display" panose="020B0503040504020204" pitchFamily="34" charset="0"/>
          <a:cs typeface="SB Sans Display" panose="020B0503040504020204" pitchFamily="34" charset="0"/>
        </a:defRPr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33">
  <cs:axisTitle>
    <cs:lnRef idx="0"/>
    <cs:fillRef idx="0"/>
    <cs:effectRef idx="0"/>
    <cs:fontRef idx="minor">
      <a:schemeClr val="lt1">
        <a:lumMod val="85000"/>
      </a:schemeClr>
    </cs:fontRef>
    <cs:defRPr sz="1197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  <cs:defRPr sz="1197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330" kern="1200"/>
  </cs:chartArea>
  <cs:dataLabel>
    <cs:lnRef idx="0"/>
    <cs:fillRef idx="0"/>
    <cs:effectRef idx="0"/>
    <cs:fontRef idx="minor">
      <a:schemeClr val="lt1">
        <a:lumMod val="8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1197" kern="1200"/>
  </cs:legend>
  <cs:plotArea>
    <cs:lnRef idx="0"/>
    <cs:fillRef idx="0"/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2128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1197" kern="1200"/>
  </cs:valueAxis>
  <cs:wall>
    <cs:lnRef idx="0"/>
    <cs:fillRef idx="0"/>
    <cs:effectRef idx="0"/>
    <cs:fontRef idx="minor">
      <a:schemeClr val="tx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732480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694A1D-1D06-BA90-9899-73315079CB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D049613-5BB4-2E0B-F2A2-AF090D07C40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19303EE-37A8-7148-4CF0-D263F04F43C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4E130C-3BAC-43ED-1261-6D539D35B37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48870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694A1D-1D06-BA90-9899-73315079CB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D049613-5BB4-2E0B-F2A2-AF090D07C40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19303EE-37A8-7148-4CF0-D263F04F43C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4E130C-3BAC-43ED-1261-6D539D35B37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9677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2007EB-C0F3-62A6-ED02-A9587E9743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9D1566F-48B0-15B9-CCBE-045E084B3B5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FDA9966-C15F-5FEB-D7DA-6237A67E7D1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6CFA62-EA45-DE34-CF58-57B6F80E9EA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61765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9BD5DC-B230-B807-FF2E-FE7EB4F4F0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C827EE7-A4A6-6667-519F-03C85A4359A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69CF2A1-4933-2AC7-C550-B1F39563A33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E34276E-9B47-38AE-C010-4D383FBD60A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35977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Pr>
        <a:solidFill>
          <a:srgbClr val="000E1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592" userDrawn="1">
          <p15:clr>
            <a:srgbClr val="FBAE40"/>
          </p15:clr>
        </p15:guide>
        <p15:guide id="2" pos="4608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DEFAULT">
    <p:bg>
      <p:bgPr>
        <a:solidFill>
          <a:srgbClr val="000E1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ABE1D6EA-0B5D-0BEE-C6A2-BA172B21F5B7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57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6000"/>
          <a:stretch>
            <a:fillRect/>
          </a:stretch>
        </p:blipFill>
        <p:spPr bwMode="auto">
          <a:xfrm>
            <a:off x="-1" y="-1"/>
            <a:ext cx="14630401" cy="8229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89756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592">
          <p15:clr>
            <a:srgbClr val="FBAE40"/>
          </p15:clr>
        </p15:guide>
        <p15:guide id="2" pos="4608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DEFAULT">
    <p:bg>
      <p:bgPr>
        <a:solidFill>
          <a:srgbClr val="000E1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D2A2677-8CE8-B963-E8E2-D676D03ECD0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3602"/>
            <a:ext cx="9235440" cy="8243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30176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592">
          <p15:clr>
            <a:srgbClr val="FBAE40"/>
          </p15:clr>
        </p15:guide>
        <p15:guide id="2" pos="4608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DEFAULT">
    <p:bg>
      <p:bgPr>
        <a:solidFill>
          <a:srgbClr val="000E1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7E4512F7-BB9D-9C9C-87AE-2BD1E5864EC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alphaModFix amt="3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0" y="0"/>
            <a:ext cx="14630400" cy="822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44799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404645"/>
            </a:gs>
            <a:gs pos="100000">
              <a:schemeClr val="tx1">
                <a:lumMod val="85000"/>
                <a:lumOff val="15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5" r:id="rId2"/>
    <p:sldLayoutId id="2147483654" r:id="rId3"/>
    <p:sldLayoutId id="2147483653" r:id="rId4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.png"/><Relationship Id="rId4" Type="http://schemas.openxmlformats.org/officeDocument/2006/relationships/image" Target="../media/image9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30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.png"/><Relationship Id="rId5" Type="http://schemas.openxmlformats.org/officeDocument/2006/relationships/image" Target="../media/image33.png"/><Relationship Id="rId4" Type="http://schemas.openxmlformats.org/officeDocument/2006/relationships/image" Target="../media/image31.svg"/><Relationship Id="rId9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chart" Target="../charts/chart1.xml"/><Relationship Id="rId4" Type="http://schemas.openxmlformats.org/officeDocument/2006/relationships/image" Target="../media/image9.svg"/><Relationship Id="rId9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svg"/><Relationship Id="rId3" Type="http://schemas.microsoft.com/office/2007/relationships/hdphoto" Target="../media/hdphoto3.wdp"/><Relationship Id="rId7" Type="http://schemas.openxmlformats.org/officeDocument/2006/relationships/image" Target="../media/image9.svg"/><Relationship Id="rId12" Type="http://schemas.openxmlformats.org/officeDocument/2006/relationships/image" Target="../media/image19.png"/><Relationship Id="rId2" Type="http://schemas.openxmlformats.org/officeDocument/2006/relationships/image" Target="../media/image1.png"/><Relationship Id="rId16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openxmlformats.org/officeDocument/2006/relationships/image" Target="../media/image18.svg"/><Relationship Id="rId5" Type="http://schemas.openxmlformats.org/officeDocument/2006/relationships/image" Target="../media/image7.png"/><Relationship Id="rId15" Type="http://schemas.openxmlformats.org/officeDocument/2006/relationships/image" Target="../media/image22.svg"/><Relationship Id="rId10" Type="http://schemas.openxmlformats.org/officeDocument/2006/relationships/image" Target="../media/image17.png"/><Relationship Id="rId4" Type="http://schemas.openxmlformats.org/officeDocument/2006/relationships/image" Target="../media/image14.png"/><Relationship Id="rId9" Type="http://schemas.openxmlformats.org/officeDocument/2006/relationships/image" Target="../media/image16.png"/><Relationship Id="rId14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9.svg"/><Relationship Id="rId3" Type="http://schemas.openxmlformats.org/officeDocument/2006/relationships/image" Target="../media/image8.png"/><Relationship Id="rId7" Type="http://schemas.openxmlformats.org/officeDocument/2006/relationships/image" Target="../media/image10.png"/><Relationship Id="rId12" Type="http://schemas.openxmlformats.org/officeDocument/2006/relationships/image" Target="../media/image28.png"/><Relationship Id="rId17" Type="http://schemas.openxmlformats.org/officeDocument/2006/relationships/image" Target="../media/image13.png"/><Relationship Id="rId2" Type="http://schemas.openxmlformats.org/officeDocument/2006/relationships/image" Target="../media/image7.png"/><Relationship Id="rId16" Type="http://schemas.openxmlformats.org/officeDocument/2006/relationships/image" Target="../media/image3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5.svg"/><Relationship Id="rId11" Type="http://schemas.openxmlformats.org/officeDocument/2006/relationships/image" Target="../media/image27.svg"/><Relationship Id="rId5" Type="http://schemas.openxmlformats.org/officeDocument/2006/relationships/image" Target="../media/image24.png"/><Relationship Id="rId15" Type="http://schemas.openxmlformats.org/officeDocument/2006/relationships/image" Target="../media/image31.svg"/><Relationship Id="rId10" Type="http://schemas.openxmlformats.org/officeDocument/2006/relationships/image" Target="../media/image26.png"/><Relationship Id="rId4" Type="http://schemas.openxmlformats.org/officeDocument/2006/relationships/image" Target="../media/image9.svg"/><Relationship Id="rId9" Type="http://schemas.openxmlformats.org/officeDocument/2006/relationships/image" Target="../media/image22.svg"/><Relationship Id="rId14" Type="http://schemas.openxmlformats.org/officeDocument/2006/relationships/image" Target="../media/image3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4.svg"/><Relationship Id="rId3" Type="http://schemas.openxmlformats.org/officeDocument/2006/relationships/image" Target="../media/image34.png"/><Relationship Id="rId7" Type="http://schemas.openxmlformats.org/officeDocument/2006/relationships/image" Target="../media/image38.svg"/><Relationship Id="rId12" Type="http://schemas.openxmlformats.org/officeDocument/2006/relationships/image" Target="../media/image43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7.png"/><Relationship Id="rId11" Type="http://schemas.openxmlformats.org/officeDocument/2006/relationships/image" Target="../media/image42.svg"/><Relationship Id="rId5" Type="http://schemas.openxmlformats.org/officeDocument/2006/relationships/image" Target="../media/image36.svg"/><Relationship Id="rId10" Type="http://schemas.openxmlformats.org/officeDocument/2006/relationships/image" Target="../media/image41.png"/><Relationship Id="rId4" Type="http://schemas.openxmlformats.org/officeDocument/2006/relationships/image" Target="../media/image35.png"/><Relationship Id="rId9" Type="http://schemas.openxmlformats.org/officeDocument/2006/relationships/image" Target="../media/image40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hdphoto" Target="../media/hdphoto4.wdp"/><Relationship Id="rId7" Type="http://schemas.openxmlformats.org/officeDocument/2006/relationships/image" Target="../media/image25.sv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.png"/><Relationship Id="rId5" Type="http://schemas.openxmlformats.org/officeDocument/2006/relationships/image" Target="../media/image7.png"/><Relationship Id="rId10" Type="http://schemas.openxmlformats.org/officeDocument/2006/relationships/image" Target="../media/image47.svg"/><Relationship Id="rId4" Type="http://schemas.openxmlformats.org/officeDocument/2006/relationships/image" Target="../media/image33.png"/><Relationship Id="rId9" Type="http://schemas.openxmlformats.org/officeDocument/2006/relationships/image" Target="../media/image4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4.svg"/><Relationship Id="rId5" Type="http://schemas.openxmlformats.org/officeDocument/2006/relationships/image" Target="../media/image43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.png"/><Relationship Id="rId4" Type="http://schemas.openxmlformats.org/officeDocument/2006/relationships/image" Target="../media/image9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.png"/><Relationship Id="rId4" Type="http://schemas.openxmlformats.org/officeDocument/2006/relationships/image" Target="../media/image9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2343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B35F9FF-014B-280E-BA76-B052EAEB8B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EEAB2BA3-7D7A-7763-10D9-81DFC619FD70}"/>
              </a:ext>
            </a:extLst>
          </p:cNvPr>
          <p:cNvSpPr txBox="1">
            <a:spLocks/>
          </p:cNvSpPr>
          <p:nvPr/>
        </p:nvSpPr>
        <p:spPr>
          <a:xfrm>
            <a:off x="438150" y="2791819"/>
            <a:ext cx="10972800" cy="286512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5800" b="1" dirty="0">
                <a:solidFill>
                  <a:schemeClr val="bg1"/>
                </a:solidFill>
                <a:latin typeface="SB Sans Display Semibold" panose="020B0503040504020204" pitchFamily="34" charset="0"/>
                <a:cs typeface="SB Sans Display Semibold" panose="020B0503040504020204" pitchFamily="34" charset="0"/>
              </a:rPr>
              <a:t>Инвест </a:t>
            </a:r>
            <a:r>
              <a:rPr lang="ru-RU" sz="5800" b="1" dirty="0" err="1">
                <a:solidFill>
                  <a:schemeClr val="bg1"/>
                </a:solidFill>
                <a:latin typeface="SB Sans Display Semibold" panose="020B0503040504020204" pitchFamily="34" charset="0"/>
                <a:cs typeface="SB Sans Display Semibold" panose="020B0503040504020204" pitchFamily="34" charset="0"/>
              </a:rPr>
              <a:t>Чемп</a:t>
            </a:r>
            <a:br>
              <a:rPr lang="en-US" sz="5800" dirty="0">
                <a:solidFill>
                  <a:schemeClr val="bg1"/>
                </a:solidFill>
                <a:latin typeface="SB Sans Display" panose="020B0503040504020204" pitchFamily="34" charset="0"/>
                <a:cs typeface="SB Sans Display" panose="020B0503040504020204" pitchFamily="34" charset="0"/>
              </a:rPr>
            </a:br>
            <a:r>
              <a:rPr lang="ru-RU" sz="5800" dirty="0">
                <a:solidFill>
                  <a:schemeClr val="bg1"/>
                </a:solidFill>
                <a:latin typeface="SB Sans Display" panose="020B0503040504020204" pitchFamily="34" charset="0"/>
                <a:cs typeface="SB Sans Display" panose="020B0503040504020204" pitchFamily="34" charset="0"/>
              </a:rPr>
              <a:t>от </a:t>
            </a:r>
            <a:r>
              <a:rPr lang="ru-RU" sz="5800" dirty="0" err="1">
                <a:solidFill>
                  <a:schemeClr val="bg1"/>
                </a:solidFill>
                <a:latin typeface="SB Sans Display" panose="020B0503040504020204" pitchFamily="34" charset="0"/>
                <a:cs typeface="SB Sans Display" panose="020B0503040504020204" pitchFamily="34" charset="0"/>
              </a:rPr>
              <a:t>СберИнвестиций</a:t>
            </a:r>
            <a:endParaRPr lang="ru-RU" sz="5800" dirty="0">
              <a:solidFill>
                <a:schemeClr val="bg1"/>
              </a:solidFill>
              <a:latin typeface="SB Sans Display" panose="020B0503040504020204" pitchFamily="34" charset="0"/>
              <a:cs typeface="SB Sans Display" panose="020B0503040504020204" pitchFamily="34" charset="0"/>
            </a:endParaRPr>
          </a:p>
        </p:txBody>
      </p:sp>
      <p:sp>
        <p:nvSpPr>
          <p:cNvPr id="5" name="Подзаголовок 2">
            <a:extLst>
              <a:ext uri="{FF2B5EF4-FFF2-40B4-BE49-F238E27FC236}">
                <a16:creationId xmlns:a16="http://schemas.microsoft.com/office/drawing/2014/main" id="{425BE75F-4BF6-BA00-799E-42D386B11CDB}"/>
              </a:ext>
            </a:extLst>
          </p:cNvPr>
          <p:cNvSpPr txBox="1">
            <a:spLocks/>
          </p:cNvSpPr>
          <p:nvPr/>
        </p:nvSpPr>
        <p:spPr>
          <a:xfrm>
            <a:off x="894443" y="5009533"/>
            <a:ext cx="5675100" cy="243449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ru-RU" sz="2400" dirty="0">
              <a:solidFill>
                <a:schemeClr val="bg1"/>
              </a:solidFill>
              <a:latin typeface="SB Sans Text" panose="020B0503040504020204" pitchFamily="34" charset="-52"/>
              <a:cs typeface="SB Sans Text" panose="020B0503040504020204" pitchFamily="34" charset="-52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4CC83C6-470B-3D1C-8982-9C65697CFE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47248" y="450354"/>
            <a:ext cx="3619784" cy="807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07359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E1B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428D188-FF40-F1FD-DEAF-3B9A1EAFF0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4C68FEAD-5D1E-E148-DD5A-7AC1E13DC6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66871" y="1611089"/>
            <a:ext cx="9425343" cy="6618511"/>
          </a:xfrm>
          <a:prstGeom prst="rect">
            <a:avLst/>
          </a:prstGeom>
        </p:spPr>
      </p:pic>
      <p:pic>
        <p:nvPicPr>
          <p:cNvPr id="32" name="Image 0" descr=" ">
            <a:extLst>
              <a:ext uri="{FF2B5EF4-FFF2-40B4-BE49-F238E27FC236}">
                <a16:creationId xmlns:a16="http://schemas.microsoft.com/office/drawing/2014/main" id="{CB390F7D-5836-C73F-1F63-3DDFE42892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9746166" y="0"/>
            <a:ext cx="4884234" cy="8228529"/>
          </a:xfrm>
          <a:prstGeom prst="rect">
            <a:avLst/>
          </a:prstGeom>
        </p:spPr>
      </p:pic>
      <p:sp>
        <p:nvSpPr>
          <p:cNvPr id="2" name="Text 0">
            <a:extLst>
              <a:ext uri="{FF2B5EF4-FFF2-40B4-BE49-F238E27FC236}">
                <a16:creationId xmlns:a16="http://schemas.microsoft.com/office/drawing/2014/main" id="{DB2AD96F-6047-20BC-0230-A9B0FAD98F40}"/>
              </a:ext>
            </a:extLst>
          </p:cNvPr>
          <p:cNvSpPr/>
          <p:nvPr/>
        </p:nvSpPr>
        <p:spPr>
          <a:xfrm>
            <a:off x="444116" y="459543"/>
            <a:ext cx="9101567" cy="72794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4799"/>
              </a:lnSpc>
            </a:pPr>
            <a:r>
              <a:rPr lang="en-US" sz="4799" dirty="0">
                <a:solidFill>
                  <a:srgbClr val="FFFFFF">
                    <a:alpha val="100000"/>
                  </a:srgbClr>
                </a:solidFill>
                <a:latin typeface="SB Sans Display" panose="020B0503040504020204" pitchFamily="34" charset="0"/>
                <a:cs typeface="SB Sans Display" panose="020B0503040504020204" pitchFamily="34" charset="0"/>
              </a:rPr>
              <a:t>FAQ</a:t>
            </a:r>
            <a:r>
              <a:rPr lang="ru-RU" sz="4799" dirty="0">
                <a:solidFill>
                  <a:srgbClr val="FFFFFF">
                    <a:alpha val="100000"/>
                  </a:srgbClr>
                </a:solidFill>
                <a:latin typeface="SB Sans Display" panose="020B0503040504020204" pitchFamily="34" charset="0"/>
                <a:cs typeface="SB Sans Display" panose="020B0503040504020204" pitchFamily="34" charset="0"/>
              </a:rPr>
              <a:t> </a:t>
            </a:r>
            <a:r>
              <a:rPr lang="en-US" sz="4799" dirty="0">
                <a:solidFill>
                  <a:srgbClr val="FFFFFF">
                    <a:alpha val="100000"/>
                  </a:srgbClr>
                </a:solidFill>
                <a:latin typeface="SB Sans Display" panose="020B0503040504020204" pitchFamily="34" charset="0"/>
                <a:cs typeface="SB Sans Display" panose="020B0503040504020204" pitchFamily="34" charset="0"/>
              </a:rPr>
              <a:t>2</a:t>
            </a:r>
            <a:r>
              <a:rPr lang="ru-RU" sz="4799" dirty="0">
                <a:solidFill>
                  <a:srgbClr val="FFFFFF">
                    <a:alpha val="100000"/>
                  </a:srgbClr>
                </a:solidFill>
                <a:latin typeface="SB Sans Display" panose="020B0503040504020204" pitchFamily="34" charset="0"/>
                <a:cs typeface="SB Sans Display" panose="020B0503040504020204" pitchFamily="34" charset="0"/>
              </a:rPr>
              <a:t> из 2</a:t>
            </a:r>
          </a:p>
        </p:txBody>
      </p: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9ADE5F5B-0F26-B19D-DD8C-9D383BFD773E}"/>
              </a:ext>
            </a:extLst>
          </p:cNvPr>
          <p:cNvGrpSpPr/>
          <p:nvPr/>
        </p:nvGrpSpPr>
        <p:grpSpPr>
          <a:xfrm>
            <a:off x="438150" y="1356360"/>
            <a:ext cx="13860000" cy="6577576"/>
            <a:chOff x="438150" y="1356360"/>
            <a:chExt cx="6885824" cy="6577576"/>
          </a:xfrm>
        </p:grpSpPr>
        <p:grpSp>
          <p:nvGrpSpPr>
            <p:cNvPr id="65" name="Группа 64">
              <a:extLst>
                <a:ext uri="{FF2B5EF4-FFF2-40B4-BE49-F238E27FC236}">
                  <a16:creationId xmlns:a16="http://schemas.microsoft.com/office/drawing/2014/main" id="{DF6072C6-C992-5D9C-BE49-D04A646BDADA}"/>
                </a:ext>
              </a:extLst>
            </p:cNvPr>
            <p:cNvGrpSpPr/>
            <p:nvPr/>
          </p:nvGrpSpPr>
          <p:grpSpPr>
            <a:xfrm>
              <a:off x="438150" y="1356360"/>
              <a:ext cx="2408322" cy="6429600"/>
              <a:chOff x="438151" y="1485899"/>
              <a:chExt cx="2878351" cy="6327003"/>
            </a:xfrm>
          </p:grpSpPr>
          <p:sp>
            <p:nvSpPr>
              <p:cNvPr id="52" name="Скругленный прямоугольник 51">
                <a:extLst>
                  <a:ext uri="{FF2B5EF4-FFF2-40B4-BE49-F238E27FC236}">
                    <a16:creationId xmlns:a16="http://schemas.microsoft.com/office/drawing/2014/main" id="{65FE0908-A7A8-1EDE-BC92-798D5BABA95A}"/>
                  </a:ext>
                </a:extLst>
              </p:cNvPr>
              <p:cNvSpPr/>
              <p:nvPr/>
            </p:nvSpPr>
            <p:spPr>
              <a:xfrm>
                <a:off x="438151" y="1485899"/>
                <a:ext cx="2653993" cy="6327003"/>
              </a:xfrm>
              <a:prstGeom prst="roundRect">
                <a:avLst>
                  <a:gd name="adj" fmla="val 5483"/>
                </a:avLst>
              </a:prstGeom>
              <a:gradFill>
                <a:gsLst>
                  <a:gs pos="0">
                    <a:srgbClr val="EEF3FF">
                      <a:alpha val="30000"/>
                    </a:srgbClr>
                  </a:gs>
                  <a:gs pos="53000">
                    <a:srgbClr val="323434">
                      <a:alpha val="0"/>
                    </a:srgbClr>
                  </a:gs>
                </a:gsLst>
                <a:lin ang="4200000" scaled="0"/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BF6A7798-BC42-AEAA-0242-3574ABD41D70}"/>
                  </a:ext>
                </a:extLst>
              </p:cNvPr>
              <p:cNvSpPr txBox="1"/>
              <p:nvPr/>
            </p:nvSpPr>
            <p:spPr>
              <a:xfrm>
                <a:off x="582613" y="2003361"/>
                <a:ext cx="2733889" cy="2271490"/>
              </a:xfrm>
              <a:prstGeom prst="rect">
                <a:avLst/>
              </a:prstGeom>
              <a:noFill/>
            </p:spPr>
            <p:txBody>
              <a:bodyPr wrap="square" lIns="0">
                <a:spAutoFit/>
              </a:bodyPr>
              <a:lstStyle/>
              <a:p>
                <a:pPr>
                  <a:tabLst>
                    <a:tab pos="6253163" algn="l"/>
                  </a:tabLst>
                </a:pPr>
                <a:r>
                  <a:rPr lang="ru-RU" sz="2400" dirty="0">
                    <a:solidFill>
                      <a:schemeClr val="bg1"/>
                    </a:solidFill>
                    <a:latin typeface="SB Sans Display" panose="020B0503040504020204" pitchFamily="34" charset="0"/>
                    <a:ea typeface="Martel Sans" pitchFamily="34" charset="-122"/>
                    <a:cs typeface="SB Sans Display" panose="020B0503040504020204" pitchFamily="34" charset="0"/>
                  </a:rPr>
                  <a:t>Достаточно ли просто </a:t>
                </a:r>
                <a:br>
                  <a:rPr lang="en-US" sz="2400" dirty="0">
                    <a:solidFill>
                      <a:schemeClr val="bg1"/>
                    </a:solidFill>
                    <a:latin typeface="SB Sans Display" panose="020B0503040504020204" pitchFamily="34" charset="0"/>
                    <a:ea typeface="Martel Sans" pitchFamily="34" charset="-122"/>
                    <a:cs typeface="SB Sans Display" panose="020B0503040504020204" pitchFamily="34" charset="0"/>
                  </a:rPr>
                </a:br>
                <a:r>
                  <a:rPr lang="ru-RU" sz="2400" dirty="0">
                    <a:solidFill>
                      <a:schemeClr val="bg1"/>
                    </a:solidFill>
                    <a:latin typeface="SB Sans Display" panose="020B0503040504020204" pitchFamily="34" charset="0"/>
                    <a:ea typeface="Martel Sans" pitchFamily="34" charset="-122"/>
                    <a:cs typeface="SB Sans Display" panose="020B0503040504020204" pitchFamily="34" charset="0"/>
                  </a:rPr>
                  <a:t>100 регистраций</a:t>
                </a:r>
                <a:br>
                  <a:rPr lang="en-US" sz="2400" dirty="0">
                    <a:solidFill>
                      <a:schemeClr val="bg1"/>
                    </a:solidFill>
                    <a:latin typeface="SB Sans Display" panose="020B0503040504020204" pitchFamily="34" charset="0"/>
                    <a:ea typeface="Martel Sans" pitchFamily="34" charset="-122"/>
                    <a:cs typeface="SB Sans Display" panose="020B0503040504020204" pitchFamily="34" charset="0"/>
                  </a:rPr>
                </a:br>
                <a:r>
                  <a:rPr lang="ru-RU" sz="2400" dirty="0">
                    <a:solidFill>
                      <a:schemeClr val="bg1"/>
                    </a:solidFill>
                    <a:latin typeface="SB Sans Display" panose="020B0503040504020204" pitchFamily="34" charset="0"/>
                    <a:ea typeface="Martel Sans" pitchFamily="34" charset="-122"/>
                    <a:cs typeface="SB Sans Display" panose="020B0503040504020204" pitchFamily="34" charset="0"/>
                  </a:rPr>
                  <a:t>(без пополнения</a:t>
                </a:r>
                <a:br>
                  <a:rPr lang="en-US" sz="2400" dirty="0">
                    <a:solidFill>
                      <a:schemeClr val="bg1"/>
                    </a:solidFill>
                    <a:latin typeface="SB Sans Display" panose="020B0503040504020204" pitchFamily="34" charset="0"/>
                    <a:ea typeface="Martel Sans" pitchFamily="34" charset="-122"/>
                    <a:cs typeface="SB Sans Display" panose="020B0503040504020204" pitchFamily="34" charset="0"/>
                  </a:rPr>
                </a:br>
                <a:r>
                  <a:rPr lang="ru-RU" sz="2400" dirty="0">
                    <a:solidFill>
                      <a:schemeClr val="bg1"/>
                    </a:solidFill>
                    <a:latin typeface="SB Sans Display" panose="020B0503040504020204" pitchFamily="34" charset="0"/>
                    <a:ea typeface="Martel Sans" pitchFamily="34" charset="-122"/>
                    <a:cs typeface="SB Sans Display" panose="020B0503040504020204" pitchFamily="34" charset="0"/>
                  </a:rPr>
                  <a:t>брокерского счёта/</a:t>
                </a:r>
                <a:br>
                  <a:rPr lang="en-US" sz="2400" dirty="0">
                    <a:solidFill>
                      <a:schemeClr val="bg1"/>
                    </a:solidFill>
                    <a:latin typeface="SB Sans Display" panose="020B0503040504020204" pitchFamily="34" charset="0"/>
                    <a:ea typeface="Martel Sans" pitchFamily="34" charset="-122"/>
                    <a:cs typeface="SB Sans Display" panose="020B0503040504020204" pitchFamily="34" charset="0"/>
                  </a:rPr>
                </a:br>
                <a:r>
                  <a:rPr lang="ru-RU" sz="2400" dirty="0">
                    <a:solidFill>
                      <a:schemeClr val="bg1"/>
                    </a:solidFill>
                    <a:latin typeface="SB Sans Display" panose="020B0503040504020204" pitchFamily="34" charset="0"/>
                    <a:ea typeface="Martel Sans" pitchFamily="34" charset="-122"/>
                    <a:cs typeface="SB Sans Display" panose="020B0503040504020204" pitchFamily="34" charset="0"/>
                  </a:rPr>
                  <a:t>торговли), чтобы у ВУЗА</a:t>
                </a:r>
                <a:br>
                  <a:rPr lang="en-US" sz="2400" dirty="0">
                    <a:solidFill>
                      <a:schemeClr val="bg1"/>
                    </a:solidFill>
                    <a:latin typeface="SB Sans Display" panose="020B0503040504020204" pitchFamily="34" charset="0"/>
                    <a:ea typeface="Martel Sans" pitchFamily="34" charset="-122"/>
                    <a:cs typeface="SB Sans Display" panose="020B0503040504020204" pitchFamily="34" charset="0"/>
                  </a:rPr>
                </a:br>
                <a:r>
                  <a:rPr lang="ru-RU" sz="2400" dirty="0">
                    <a:solidFill>
                      <a:schemeClr val="bg1"/>
                    </a:solidFill>
                    <a:latin typeface="SB Sans Display" panose="020B0503040504020204" pitchFamily="34" charset="0"/>
                    <a:ea typeface="Martel Sans" pitchFamily="34" charset="-122"/>
                    <a:cs typeface="SB Sans Display" panose="020B0503040504020204" pitchFamily="34" charset="0"/>
                  </a:rPr>
                  <a:t>был отдельный рейтинг?</a:t>
                </a:r>
              </a:p>
            </p:txBody>
          </p:sp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EE84774B-4D3C-CFD7-F5FD-5558BF6933C8}"/>
                  </a:ext>
                </a:extLst>
              </p:cNvPr>
              <p:cNvSpPr txBox="1"/>
              <p:nvPr/>
            </p:nvSpPr>
            <p:spPr>
              <a:xfrm>
                <a:off x="582613" y="1669404"/>
                <a:ext cx="727122" cy="307777"/>
              </a:xfrm>
              <a:prstGeom prst="rect">
                <a:avLst/>
              </a:prstGeom>
              <a:noFill/>
            </p:spPr>
            <p:txBody>
              <a:bodyPr wrap="none" lIns="0" rtlCol="0">
                <a:spAutoFit/>
              </a:bodyPr>
              <a:lstStyle/>
              <a:p>
                <a:r>
                  <a:rPr lang="ru-RU" sz="1400" dirty="0">
                    <a:solidFill>
                      <a:srgbClr val="00C265"/>
                    </a:solidFill>
                    <a:latin typeface="SB Sans Display" panose="020B0503040504020204" pitchFamily="34" charset="0"/>
                    <a:ea typeface="Martel Sans" pitchFamily="34" charset="-122"/>
                    <a:cs typeface="SB Sans Display" panose="020B0503040504020204" pitchFamily="34" charset="0"/>
                  </a:rPr>
                  <a:t>Вопрос</a:t>
                </a:r>
                <a:endParaRPr lang="ru-RU" sz="1400" dirty="0">
                  <a:solidFill>
                    <a:srgbClr val="00C265"/>
                  </a:solidFill>
                </a:endParaRPr>
              </a:p>
            </p:txBody>
          </p:sp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6F38FC8F-5C3B-7364-D43B-CD5996E064CC}"/>
                  </a:ext>
                </a:extLst>
              </p:cNvPr>
              <p:cNvSpPr txBox="1"/>
              <p:nvPr/>
            </p:nvSpPr>
            <p:spPr>
              <a:xfrm>
                <a:off x="582612" y="4937747"/>
                <a:ext cx="2504097" cy="1060029"/>
              </a:xfrm>
              <a:prstGeom prst="rect">
                <a:avLst/>
              </a:prstGeom>
              <a:noFill/>
            </p:spPr>
            <p:txBody>
              <a:bodyPr wrap="square" lIns="0">
                <a:spAutoFit/>
              </a:bodyPr>
              <a:lstStyle/>
              <a:p>
                <a:r>
                  <a:rPr lang="ru-RU" sz="1600" dirty="0">
                    <a:solidFill>
                      <a:schemeClr val="bg1">
                        <a:alpha val="80000"/>
                      </a:schemeClr>
                    </a:solidFill>
                    <a:latin typeface="SB Sans Display" panose="020B0503040504020204" pitchFamily="34" charset="0"/>
                    <a:ea typeface="Martel Sans" pitchFamily="34" charset="-122"/>
                    <a:cs typeface="SB Sans Display" panose="020B0503040504020204" pitchFamily="34" charset="0"/>
                  </a:rPr>
                  <a:t>Регистрация будет доступна</a:t>
                </a:r>
                <a:br>
                  <a:rPr lang="en-US" sz="1600" dirty="0">
                    <a:solidFill>
                      <a:schemeClr val="bg1">
                        <a:alpha val="80000"/>
                      </a:schemeClr>
                    </a:solidFill>
                    <a:latin typeface="SB Sans Display" panose="020B0503040504020204" pitchFamily="34" charset="0"/>
                    <a:ea typeface="Martel Sans" pitchFamily="34" charset="-122"/>
                    <a:cs typeface="SB Sans Display" panose="020B0503040504020204" pitchFamily="34" charset="0"/>
                  </a:rPr>
                </a:br>
                <a:r>
                  <a:rPr lang="ru-RU" sz="1600" dirty="0">
                    <a:solidFill>
                      <a:schemeClr val="bg1">
                        <a:alpha val="80000"/>
                      </a:schemeClr>
                    </a:solidFill>
                    <a:latin typeface="SB Sans Display" panose="020B0503040504020204" pitchFamily="34" charset="0"/>
                    <a:ea typeface="Martel Sans" pitchFamily="34" charset="-122"/>
                    <a:cs typeface="SB Sans Display" panose="020B0503040504020204" pitchFamily="34" charset="0"/>
                  </a:rPr>
                  <a:t>только</a:t>
                </a:r>
                <a:r>
                  <a:rPr lang="en-US" sz="1600" dirty="0">
                    <a:solidFill>
                      <a:schemeClr val="bg1">
                        <a:alpha val="80000"/>
                      </a:schemeClr>
                    </a:solidFill>
                    <a:latin typeface="SB Sans Display" panose="020B0503040504020204" pitchFamily="34" charset="0"/>
                    <a:ea typeface="Martel Sans" pitchFamily="34" charset="-122"/>
                    <a:cs typeface="SB Sans Display" panose="020B0503040504020204" pitchFamily="34" charset="0"/>
                  </a:rPr>
                  <a:t> </a:t>
                </a:r>
                <a:r>
                  <a:rPr lang="ru-RU" sz="1600" dirty="0">
                    <a:solidFill>
                      <a:schemeClr val="bg1">
                        <a:alpha val="80000"/>
                      </a:schemeClr>
                    </a:solidFill>
                    <a:latin typeface="SB Sans Display" panose="020B0503040504020204" pitchFamily="34" charset="0"/>
                    <a:ea typeface="Martel Sans" pitchFamily="34" charset="-122"/>
                    <a:cs typeface="SB Sans Display" panose="020B0503040504020204" pitchFamily="34" charset="0"/>
                  </a:rPr>
                  <a:t>при наличии брокерского</a:t>
                </a:r>
                <a:br>
                  <a:rPr lang="en-US" sz="1600" dirty="0">
                    <a:solidFill>
                      <a:schemeClr val="bg1">
                        <a:alpha val="80000"/>
                      </a:schemeClr>
                    </a:solidFill>
                    <a:latin typeface="SB Sans Display" panose="020B0503040504020204" pitchFamily="34" charset="0"/>
                    <a:ea typeface="Martel Sans" pitchFamily="34" charset="-122"/>
                    <a:cs typeface="SB Sans Display" panose="020B0503040504020204" pitchFamily="34" charset="0"/>
                  </a:rPr>
                </a:br>
                <a:r>
                  <a:rPr lang="ru-RU" sz="1600" dirty="0">
                    <a:solidFill>
                      <a:schemeClr val="bg1">
                        <a:alpha val="80000"/>
                      </a:schemeClr>
                    </a:solidFill>
                    <a:latin typeface="SB Sans Display" panose="020B0503040504020204" pitchFamily="34" charset="0"/>
                    <a:ea typeface="Martel Sans" pitchFamily="34" charset="-122"/>
                    <a:cs typeface="SB Sans Display" panose="020B0503040504020204" pitchFamily="34" charset="0"/>
                  </a:rPr>
                  <a:t>счёта</a:t>
                </a:r>
                <a:r>
                  <a:rPr lang="en-US" sz="1600" dirty="0">
                    <a:solidFill>
                      <a:schemeClr val="bg1">
                        <a:alpha val="80000"/>
                      </a:schemeClr>
                    </a:solidFill>
                    <a:latin typeface="SB Sans Display" panose="020B0503040504020204" pitchFamily="34" charset="0"/>
                    <a:ea typeface="Martel Sans" pitchFamily="34" charset="-122"/>
                    <a:cs typeface="SB Sans Display" panose="020B0503040504020204" pitchFamily="34" charset="0"/>
                  </a:rPr>
                  <a:t> </a:t>
                </a:r>
                <a:r>
                  <a:rPr lang="ru-RU" sz="1600" dirty="0">
                    <a:solidFill>
                      <a:schemeClr val="bg1">
                        <a:alpha val="80000"/>
                      </a:schemeClr>
                    </a:solidFill>
                    <a:latin typeface="SB Sans Display" panose="020B0503040504020204" pitchFamily="34" charset="0"/>
                    <a:ea typeface="Martel Sans" pitchFamily="34" charset="-122"/>
                    <a:cs typeface="SB Sans Display" panose="020B0503040504020204" pitchFamily="34" charset="0"/>
                  </a:rPr>
                  <a:t>с балансом активов</a:t>
                </a:r>
                <a:br>
                  <a:rPr lang="en-US" sz="1600" dirty="0">
                    <a:solidFill>
                      <a:schemeClr val="bg1">
                        <a:alpha val="80000"/>
                      </a:schemeClr>
                    </a:solidFill>
                    <a:latin typeface="SB Sans Display" panose="020B0503040504020204" pitchFamily="34" charset="0"/>
                    <a:ea typeface="Martel Sans" pitchFamily="34" charset="-122"/>
                    <a:cs typeface="SB Sans Display" panose="020B0503040504020204" pitchFamily="34" charset="0"/>
                  </a:rPr>
                </a:br>
                <a:r>
                  <a:rPr lang="ru-RU" sz="1600" dirty="0">
                    <a:solidFill>
                      <a:schemeClr val="bg1">
                        <a:alpha val="80000"/>
                      </a:schemeClr>
                    </a:solidFill>
                    <a:latin typeface="SB Sans Display" panose="020B0503040504020204" pitchFamily="34" charset="0"/>
                    <a:ea typeface="Martel Sans" pitchFamily="34" charset="-122"/>
                    <a:cs typeface="SB Sans Display" panose="020B0503040504020204" pitchFamily="34" charset="0"/>
                  </a:rPr>
                  <a:t>не менее 1</a:t>
                </a:r>
                <a:r>
                  <a:rPr lang="en-US" sz="1600" dirty="0">
                    <a:solidFill>
                      <a:schemeClr val="bg1">
                        <a:alpha val="80000"/>
                      </a:schemeClr>
                    </a:solidFill>
                    <a:latin typeface="SB Sans Display" panose="020B0503040504020204" pitchFamily="34" charset="0"/>
                    <a:ea typeface="Martel Sans" pitchFamily="34" charset="-122"/>
                    <a:cs typeface="SB Sans Display" panose="020B0503040504020204" pitchFamily="34" charset="0"/>
                  </a:rPr>
                  <a:t> </a:t>
                </a:r>
                <a:r>
                  <a:rPr lang="ru-RU" sz="1600" dirty="0">
                    <a:solidFill>
                      <a:schemeClr val="bg1">
                        <a:alpha val="80000"/>
                      </a:schemeClr>
                    </a:solidFill>
                    <a:latin typeface="SB Sans Display" panose="020B0503040504020204" pitchFamily="34" charset="0"/>
                    <a:ea typeface="Martel Sans" pitchFamily="34" charset="-122"/>
                    <a:cs typeface="SB Sans Display" panose="020B0503040504020204" pitchFamily="34" charset="0"/>
                  </a:rPr>
                  <a:t>000 </a:t>
                </a:r>
                <a:r>
                  <a:rPr lang="ru-RU" sz="1600" dirty="0" err="1">
                    <a:solidFill>
                      <a:schemeClr val="bg1">
                        <a:alpha val="80000"/>
                      </a:schemeClr>
                    </a:solidFill>
                    <a:latin typeface="SB Sans Display" panose="020B0503040504020204" pitchFamily="34" charset="0"/>
                    <a:ea typeface="Martel Sans" pitchFamily="34" charset="-122"/>
                    <a:cs typeface="SB Sans Display" panose="020B0503040504020204" pitchFamily="34" charset="0"/>
                  </a:rPr>
                  <a:t>руб</a:t>
                </a:r>
                <a:r>
                  <a:rPr lang="en-US" sz="1600" dirty="0">
                    <a:solidFill>
                      <a:schemeClr val="bg1">
                        <a:alpha val="80000"/>
                      </a:schemeClr>
                    </a:solidFill>
                    <a:latin typeface="SB Sans Display" panose="020B0503040504020204" pitchFamily="34" charset="0"/>
                    <a:ea typeface="Martel Sans" pitchFamily="34" charset="-122"/>
                    <a:cs typeface="SB Sans Display" panose="020B0503040504020204" pitchFamily="34" charset="0"/>
                  </a:rPr>
                  <a:t>.</a:t>
                </a:r>
                <a:endParaRPr lang="ru-RU" sz="1600" dirty="0">
                  <a:solidFill>
                    <a:schemeClr val="bg1">
                      <a:alpha val="80000"/>
                    </a:schemeClr>
                  </a:solidFill>
                  <a:latin typeface="SB Sans Display" panose="020B0503040504020204" pitchFamily="34" charset="0"/>
                  <a:ea typeface="Martel Sans" pitchFamily="34" charset="-122"/>
                  <a:cs typeface="SB Sans Display" panose="020B0503040504020204" pitchFamily="34" charset="0"/>
                </a:endParaRPr>
              </a:p>
            </p:txBody>
          </p:sp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id="{E49DBDB6-B56D-C164-C9C3-53277F514EFD}"/>
                  </a:ext>
                </a:extLst>
              </p:cNvPr>
              <p:cNvSpPr txBox="1"/>
              <p:nvPr/>
            </p:nvSpPr>
            <p:spPr>
              <a:xfrm>
                <a:off x="582613" y="4586908"/>
                <a:ext cx="605294" cy="307777"/>
              </a:xfrm>
              <a:prstGeom prst="rect">
                <a:avLst/>
              </a:prstGeom>
              <a:noFill/>
            </p:spPr>
            <p:txBody>
              <a:bodyPr wrap="none" lIns="0" rtlCol="0">
                <a:spAutoFit/>
              </a:bodyPr>
              <a:lstStyle/>
              <a:p>
                <a:r>
                  <a:rPr lang="ru-RU" sz="1400" dirty="0">
                    <a:solidFill>
                      <a:srgbClr val="00C265"/>
                    </a:solidFill>
                    <a:latin typeface="SB Sans Display" panose="020B0503040504020204" pitchFamily="34" charset="0"/>
                    <a:ea typeface="Martel Sans" pitchFamily="34" charset="-122"/>
                    <a:cs typeface="SB Sans Display" panose="020B0503040504020204" pitchFamily="34" charset="0"/>
                  </a:rPr>
                  <a:t>Ответ</a:t>
                </a:r>
                <a:endParaRPr lang="ru-RU" sz="1400" dirty="0">
                  <a:solidFill>
                    <a:srgbClr val="00C265"/>
                  </a:solidFill>
                </a:endParaRPr>
              </a:p>
            </p:txBody>
          </p:sp>
        </p:grpSp>
        <p:grpSp>
          <p:nvGrpSpPr>
            <p:cNvPr id="40" name="Группа 39">
              <a:extLst>
                <a:ext uri="{FF2B5EF4-FFF2-40B4-BE49-F238E27FC236}">
                  <a16:creationId xmlns:a16="http://schemas.microsoft.com/office/drawing/2014/main" id="{EF561C1C-AE10-84A1-B45D-CBA4BE1DF182}"/>
                </a:ext>
              </a:extLst>
            </p:cNvPr>
            <p:cNvGrpSpPr/>
            <p:nvPr/>
          </p:nvGrpSpPr>
          <p:grpSpPr>
            <a:xfrm>
              <a:off x="2747010" y="1356360"/>
              <a:ext cx="2351756" cy="6577576"/>
              <a:chOff x="438151" y="1485899"/>
              <a:chExt cx="2810745" cy="6472616"/>
            </a:xfrm>
          </p:grpSpPr>
          <p:sp>
            <p:nvSpPr>
              <p:cNvPr id="41" name="Скругленный прямоугольник 40">
                <a:extLst>
                  <a:ext uri="{FF2B5EF4-FFF2-40B4-BE49-F238E27FC236}">
                    <a16:creationId xmlns:a16="http://schemas.microsoft.com/office/drawing/2014/main" id="{B20C1733-B865-3674-EE74-9FD747E5ABA6}"/>
                  </a:ext>
                </a:extLst>
              </p:cNvPr>
              <p:cNvSpPr/>
              <p:nvPr/>
            </p:nvSpPr>
            <p:spPr>
              <a:xfrm>
                <a:off x="438151" y="1485899"/>
                <a:ext cx="2653993" cy="6327001"/>
              </a:xfrm>
              <a:prstGeom prst="roundRect">
                <a:avLst>
                  <a:gd name="adj" fmla="val 5483"/>
                </a:avLst>
              </a:prstGeom>
              <a:gradFill>
                <a:gsLst>
                  <a:gs pos="0">
                    <a:srgbClr val="EEF3FF">
                      <a:alpha val="30000"/>
                    </a:srgbClr>
                  </a:gs>
                  <a:gs pos="53000">
                    <a:srgbClr val="323434">
                      <a:alpha val="0"/>
                    </a:srgbClr>
                  </a:gs>
                </a:gsLst>
                <a:lin ang="4200000" scaled="0"/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44F8818A-B59C-A9D7-639A-3DA3196658DC}"/>
                  </a:ext>
                </a:extLst>
              </p:cNvPr>
              <p:cNvSpPr txBox="1"/>
              <p:nvPr/>
            </p:nvSpPr>
            <p:spPr>
              <a:xfrm>
                <a:off x="582613" y="2003361"/>
                <a:ext cx="2566305" cy="817737"/>
              </a:xfrm>
              <a:prstGeom prst="rect">
                <a:avLst/>
              </a:prstGeom>
              <a:noFill/>
            </p:spPr>
            <p:txBody>
              <a:bodyPr wrap="square" lIns="0">
                <a:spAutoFit/>
              </a:bodyPr>
              <a:lstStyle/>
              <a:p>
                <a:pPr lvl="0">
                  <a:tabLst>
                    <a:tab pos="6253163" algn="l"/>
                  </a:tabLst>
                  <a:defRPr/>
                </a:pPr>
                <a:r>
                  <a:rPr lang="ru-RU" sz="2400" dirty="0">
                    <a:solidFill>
                      <a:schemeClr val="bg1"/>
                    </a:solidFill>
                    <a:latin typeface="SB Sans Display" panose="020B0503040504020204" pitchFamily="34" charset="0"/>
                    <a:ea typeface="Martel Sans" pitchFamily="34" charset="-122"/>
                    <a:cs typeface="SB Sans Display" panose="020B0503040504020204" pitchFamily="34" charset="0"/>
                  </a:rPr>
                  <a:t>Как зарегистрироваться</a:t>
                </a:r>
                <a:br>
                  <a:rPr lang="en-US" sz="2400" dirty="0">
                    <a:solidFill>
                      <a:schemeClr val="bg1"/>
                    </a:solidFill>
                    <a:latin typeface="SB Sans Display" panose="020B0503040504020204" pitchFamily="34" charset="0"/>
                    <a:ea typeface="Martel Sans" pitchFamily="34" charset="-122"/>
                    <a:cs typeface="SB Sans Display" panose="020B0503040504020204" pitchFamily="34" charset="0"/>
                  </a:rPr>
                </a:br>
                <a:r>
                  <a:rPr lang="ru-RU" sz="2400" dirty="0">
                    <a:solidFill>
                      <a:schemeClr val="bg1"/>
                    </a:solidFill>
                    <a:latin typeface="SB Sans Display" panose="020B0503040504020204" pitchFamily="34" charset="0"/>
                    <a:ea typeface="Martel Sans" pitchFamily="34" charset="-122"/>
                    <a:cs typeface="SB Sans Display" panose="020B0503040504020204" pitchFamily="34" charset="0"/>
                  </a:rPr>
                  <a:t>в турнире на </a:t>
                </a:r>
                <a:r>
                  <a:rPr lang="en" sz="2400" dirty="0">
                    <a:solidFill>
                      <a:schemeClr val="bg1"/>
                    </a:solidFill>
                    <a:latin typeface="SB Sans Display" panose="020B0503040504020204" pitchFamily="34" charset="0"/>
                    <a:ea typeface="Martel Sans" pitchFamily="34" charset="-122"/>
                    <a:cs typeface="SB Sans Display" panose="020B0503040504020204" pitchFamily="34" charset="0"/>
                  </a:rPr>
                  <a:t>iOS</a:t>
                </a:r>
                <a:r>
                  <a:rPr lang="ru-RU" sz="2400" dirty="0">
                    <a:solidFill>
                      <a:schemeClr val="bg1"/>
                    </a:solidFill>
                    <a:latin typeface="SB Sans Display" panose="020B0503040504020204" pitchFamily="34" charset="0"/>
                    <a:ea typeface="Martel Sans" pitchFamily="34" charset="-122"/>
                    <a:cs typeface="SB Sans Display" panose="020B0503040504020204" pitchFamily="34" charset="0"/>
                  </a:rPr>
                  <a:t>?</a:t>
                </a:r>
              </a:p>
            </p:txBody>
          </p:sp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5180EDA9-40B9-A2F2-C13F-A88EA430374A}"/>
                  </a:ext>
                </a:extLst>
              </p:cNvPr>
              <p:cNvSpPr txBox="1"/>
              <p:nvPr/>
            </p:nvSpPr>
            <p:spPr>
              <a:xfrm>
                <a:off x="582613" y="1669404"/>
                <a:ext cx="727122" cy="307777"/>
              </a:xfrm>
              <a:prstGeom prst="rect">
                <a:avLst/>
              </a:prstGeom>
              <a:noFill/>
            </p:spPr>
            <p:txBody>
              <a:bodyPr wrap="none" lIns="0" rtlCol="0">
                <a:spAutoFit/>
              </a:bodyPr>
              <a:lstStyle/>
              <a:p>
                <a:r>
                  <a:rPr lang="ru-RU" sz="1400" dirty="0">
                    <a:solidFill>
                      <a:srgbClr val="00C265"/>
                    </a:solidFill>
                    <a:latin typeface="SB Sans Display" panose="020B0503040504020204" pitchFamily="34" charset="0"/>
                    <a:ea typeface="Martel Sans" pitchFamily="34" charset="-122"/>
                    <a:cs typeface="SB Sans Display" panose="020B0503040504020204" pitchFamily="34" charset="0"/>
                  </a:rPr>
                  <a:t>Вопрос</a:t>
                </a:r>
                <a:endParaRPr lang="ru-RU" sz="1400" dirty="0">
                  <a:solidFill>
                    <a:srgbClr val="00C265"/>
                  </a:solidFill>
                </a:endParaRPr>
              </a:p>
            </p:txBody>
          </p:sp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39F23CF3-3C36-FC2B-36F1-480ACD3C8EC0}"/>
                  </a:ext>
                </a:extLst>
              </p:cNvPr>
              <p:cNvSpPr txBox="1"/>
              <p:nvPr/>
            </p:nvSpPr>
            <p:spPr>
              <a:xfrm>
                <a:off x="582612" y="3264103"/>
                <a:ext cx="2666284" cy="4694412"/>
              </a:xfrm>
              <a:prstGeom prst="rect">
                <a:avLst/>
              </a:prstGeom>
              <a:noFill/>
            </p:spPr>
            <p:txBody>
              <a:bodyPr wrap="square" lIns="0">
                <a:spAutoFit/>
              </a:bodyPr>
              <a:lstStyle/>
              <a:p>
                <a:pPr lvl="0">
                  <a:defRPr/>
                </a:pPr>
                <a:r>
                  <a:rPr lang="ru-RU" sz="1600" dirty="0">
                    <a:solidFill>
                      <a:schemeClr val="bg1">
                        <a:alpha val="80000"/>
                      </a:schemeClr>
                    </a:solidFill>
                    <a:latin typeface="SB Sans Display" panose="020B0503040504020204" pitchFamily="34" charset="0"/>
                    <a:ea typeface="Martel Sans" pitchFamily="34" charset="-122"/>
                    <a:cs typeface="SB Sans Display" panose="020B0503040504020204" pitchFamily="34" charset="0"/>
                  </a:rPr>
                  <a:t>Регистрация будет доступна через веб версию </a:t>
                </a:r>
                <a:r>
                  <a:rPr lang="ru-RU" sz="1600" dirty="0" err="1">
                    <a:solidFill>
                      <a:schemeClr val="bg1">
                        <a:alpha val="80000"/>
                      </a:schemeClr>
                    </a:solidFill>
                    <a:latin typeface="SB Sans Display" panose="020B0503040504020204" pitchFamily="34" charset="0"/>
                    <a:ea typeface="Martel Sans" pitchFamily="34" charset="-122"/>
                    <a:cs typeface="SB Sans Display" panose="020B0503040504020204" pitchFamily="34" charset="0"/>
                  </a:rPr>
                  <a:t>СберИнвестиций</a:t>
                </a:r>
                <a:r>
                  <a:rPr lang="ru-RU" sz="1600" dirty="0">
                    <a:solidFill>
                      <a:schemeClr val="bg1">
                        <a:alpha val="80000"/>
                      </a:schemeClr>
                    </a:solidFill>
                    <a:latin typeface="SB Sans Display" panose="020B0503040504020204" pitchFamily="34" charset="0"/>
                    <a:ea typeface="Martel Sans" pitchFamily="34" charset="-122"/>
                    <a:cs typeface="SB Sans Display" panose="020B0503040504020204" pitchFamily="34" charset="0"/>
                  </a:rPr>
                  <a:t> одним </a:t>
                </a:r>
                <a:br>
                  <a:rPr lang="en-US" sz="1600" dirty="0">
                    <a:solidFill>
                      <a:schemeClr val="bg1">
                        <a:alpha val="80000"/>
                      </a:schemeClr>
                    </a:solidFill>
                    <a:latin typeface="SB Sans Display" panose="020B0503040504020204" pitchFamily="34" charset="0"/>
                    <a:ea typeface="Martel Sans" pitchFamily="34" charset="-122"/>
                    <a:cs typeface="SB Sans Display" panose="020B0503040504020204" pitchFamily="34" charset="0"/>
                  </a:rPr>
                </a:br>
                <a:r>
                  <a:rPr lang="ru-RU" sz="1600" dirty="0">
                    <a:solidFill>
                      <a:schemeClr val="bg1">
                        <a:alpha val="80000"/>
                      </a:schemeClr>
                    </a:solidFill>
                    <a:latin typeface="SB Sans Display" panose="020B0503040504020204" pitchFamily="34" charset="0"/>
                    <a:ea typeface="Martel Sans" pitchFamily="34" charset="-122"/>
                    <a:cs typeface="SB Sans Display" panose="020B0503040504020204" pitchFamily="34" charset="0"/>
                  </a:rPr>
                  <a:t>из способов:</a:t>
                </a:r>
                <a:br>
                  <a:rPr lang="en-US" sz="1600" dirty="0">
                    <a:solidFill>
                      <a:schemeClr val="bg1">
                        <a:alpha val="80000"/>
                      </a:schemeClr>
                    </a:solidFill>
                    <a:latin typeface="SB Sans Display" panose="020B0503040504020204" pitchFamily="34" charset="0"/>
                    <a:ea typeface="Martel Sans" pitchFamily="34" charset="-122"/>
                    <a:cs typeface="SB Sans Display" panose="020B0503040504020204" pitchFamily="34" charset="0"/>
                  </a:rPr>
                </a:br>
                <a:endParaRPr lang="ru-RU" sz="1600" dirty="0">
                  <a:solidFill>
                    <a:schemeClr val="bg1">
                      <a:alpha val="80000"/>
                    </a:schemeClr>
                  </a:solidFill>
                  <a:latin typeface="SB Sans Display" panose="020B0503040504020204" pitchFamily="34" charset="0"/>
                  <a:ea typeface="Martel Sans" pitchFamily="34" charset="-122"/>
                  <a:cs typeface="SB Sans Display" panose="020B0503040504020204" pitchFamily="34" charset="0"/>
                </a:endParaRPr>
              </a:p>
              <a:p>
                <a:pPr marL="342900" lvl="0" indent="-342900">
                  <a:buFont typeface="+mj-lt"/>
                  <a:buAutoNum type="arabicPeriod"/>
                  <a:defRPr/>
                </a:pPr>
                <a:r>
                  <a:rPr lang="ru-RU" sz="1600" dirty="0">
                    <a:solidFill>
                      <a:schemeClr val="bg1">
                        <a:alpha val="80000"/>
                      </a:schemeClr>
                    </a:solidFill>
                    <a:latin typeface="SB Sans Display" panose="020B0503040504020204" pitchFamily="34" charset="0"/>
                    <a:ea typeface="Martel Sans" pitchFamily="34" charset="-122"/>
                    <a:cs typeface="SB Sans Display" panose="020B0503040504020204" pitchFamily="34" charset="0"/>
                  </a:rPr>
                  <a:t>При переходе из соответствующей вкладки в «Профиле» приложения </a:t>
                </a:r>
                <a:r>
                  <a:rPr lang="ru-RU" sz="1600" dirty="0" err="1">
                    <a:solidFill>
                      <a:schemeClr val="bg1">
                        <a:alpha val="80000"/>
                      </a:schemeClr>
                    </a:solidFill>
                    <a:latin typeface="SB Sans Display" panose="020B0503040504020204" pitchFamily="34" charset="0"/>
                    <a:ea typeface="Martel Sans" pitchFamily="34" charset="-122"/>
                    <a:cs typeface="SB Sans Display" panose="020B0503040504020204" pitchFamily="34" charset="0"/>
                  </a:rPr>
                  <a:t>СберИнивестиции</a:t>
                </a:r>
                <a:r>
                  <a:rPr lang="ru-RU" sz="1600" dirty="0">
                    <a:solidFill>
                      <a:schemeClr val="bg1">
                        <a:alpha val="80000"/>
                      </a:schemeClr>
                    </a:solidFill>
                    <a:latin typeface="SB Sans Display" panose="020B0503040504020204" pitchFamily="34" charset="0"/>
                    <a:ea typeface="Martel Sans" pitchFamily="34" charset="-122"/>
                    <a:cs typeface="SB Sans Display" panose="020B0503040504020204" pitchFamily="34" charset="0"/>
                  </a:rPr>
                  <a:t> на </a:t>
                </a:r>
                <a:r>
                  <a:rPr lang="en-US" sz="1600" dirty="0">
                    <a:solidFill>
                      <a:schemeClr val="bg1">
                        <a:alpha val="80000"/>
                      </a:schemeClr>
                    </a:solidFill>
                    <a:latin typeface="SB Sans Display" panose="020B0503040504020204" pitchFamily="34" charset="0"/>
                    <a:ea typeface="Martel Sans" pitchFamily="34" charset="-122"/>
                    <a:cs typeface="SB Sans Display" panose="020B0503040504020204" pitchFamily="34" charset="0"/>
                  </a:rPr>
                  <a:t>iOS </a:t>
                </a:r>
                <a:r>
                  <a:rPr lang="ru-RU" sz="1600" dirty="0">
                    <a:solidFill>
                      <a:schemeClr val="bg1">
                        <a:alpha val="80000"/>
                      </a:schemeClr>
                    </a:solidFill>
                    <a:latin typeface="SB Sans Display" panose="020B0503040504020204" pitchFamily="34" charset="0"/>
                    <a:ea typeface="Martel Sans" pitchFamily="34" charset="-122"/>
                    <a:cs typeface="SB Sans Display" panose="020B0503040504020204" pitchFamily="34" charset="0"/>
                  </a:rPr>
                  <a:t>в версиях </a:t>
                </a:r>
                <a:br>
                  <a:rPr lang="en-US" sz="1600" dirty="0">
                    <a:solidFill>
                      <a:schemeClr val="bg1">
                        <a:alpha val="80000"/>
                      </a:schemeClr>
                    </a:solidFill>
                    <a:latin typeface="SB Sans Display" panose="020B0503040504020204" pitchFamily="34" charset="0"/>
                    <a:ea typeface="Martel Sans" pitchFamily="34" charset="-122"/>
                    <a:cs typeface="SB Sans Display" panose="020B0503040504020204" pitchFamily="34" charset="0"/>
                  </a:rPr>
                </a:br>
                <a:r>
                  <a:rPr lang="ru-RU" sz="1600" dirty="0">
                    <a:solidFill>
                      <a:schemeClr val="bg1">
                        <a:alpha val="80000"/>
                      </a:schemeClr>
                    </a:solidFill>
                    <a:latin typeface="SB Sans Display" panose="020B0503040504020204" pitchFamily="34" charset="0"/>
                    <a:ea typeface="Martel Sans" pitchFamily="34" charset="-122"/>
                    <a:cs typeface="SB Sans Display" panose="020B0503040504020204" pitchFamily="34" charset="0"/>
                  </a:rPr>
                  <a:t>3.23 и выше</a:t>
                </a:r>
                <a:r>
                  <a:rPr lang="en-US" sz="1600" dirty="0">
                    <a:solidFill>
                      <a:schemeClr val="bg1">
                        <a:alpha val="80000"/>
                      </a:schemeClr>
                    </a:solidFill>
                    <a:latin typeface="SB Sans Display" panose="020B0503040504020204" pitchFamily="34" charset="0"/>
                    <a:ea typeface="Martel Sans" pitchFamily="34" charset="-122"/>
                    <a:cs typeface="SB Sans Display" panose="020B0503040504020204" pitchFamily="34" charset="0"/>
                  </a:rPr>
                  <a:t>.</a:t>
                </a:r>
                <a:endParaRPr lang="ru-RU" sz="1600" dirty="0">
                  <a:solidFill>
                    <a:schemeClr val="bg1">
                      <a:alpha val="80000"/>
                    </a:schemeClr>
                  </a:solidFill>
                  <a:latin typeface="SB Sans Display" panose="020B0503040504020204" pitchFamily="34" charset="0"/>
                  <a:ea typeface="Martel Sans" pitchFamily="34" charset="-122"/>
                  <a:cs typeface="SB Sans Display" panose="020B0503040504020204" pitchFamily="34" charset="0"/>
                </a:endParaRPr>
              </a:p>
              <a:p>
                <a:pPr marL="342900" lvl="0" indent="-342900">
                  <a:buFont typeface="+mj-lt"/>
                  <a:buAutoNum type="arabicPeriod"/>
                  <a:defRPr/>
                </a:pPr>
                <a:r>
                  <a:rPr lang="ru-RU" sz="1600" dirty="0">
                    <a:solidFill>
                      <a:schemeClr val="bg1">
                        <a:alpha val="80000"/>
                      </a:schemeClr>
                    </a:solidFill>
                    <a:latin typeface="SB Sans Display" panose="020B0503040504020204" pitchFamily="34" charset="0"/>
                    <a:ea typeface="Martel Sans" pitchFamily="34" charset="-122"/>
                    <a:cs typeface="SB Sans Display" panose="020B0503040504020204" pitchFamily="34" charset="0"/>
                  </a:rPr>
                  <a:t>При переход по ссылке с страницы лендинга, посвященного </a:t>
                </a:r>
                <a:r>
                  <a:rPr lang="ru-RU" sz="1600" dirty="0" err="1">
                    <a:solidFill>
                      <a:schemeClr val="bg1">
                        <a:alpha val="80000"/>
                      </a:schemeClr>
                    </a:solidFill>
                    <a:latin typeface="SB Sans Display" panose="020B0503040504020204" pitchFamily="34" charset="0"/>
                    <a:ea typeface="Martel Sans" pitchFamily="34" charset="-122"/>
                    <a:cs typeface="SB Sans Display" panose="020B0503040504020204" pitchFamily="34" charset="0"/>
                  </a:rPr>
                  <a:t>ИнвестЧемпу</a:t>
                </a:r>
                <a:r>
                  <a:rPr lang="ru-RU" sz="1600" dirty="0">
                    <a:solidFill>
                      <a:schemeClr val="bg1">
                        <a:alpha val="80000"/>
                      </a:schemeClr>
                    </a:solidFill>
                    <a:latin typeface="SB Sans Display" panose="020B0503040504020204" pitchFamily="34" charset="0"/>
                    <a:ea typeface="Martel Sans" pitchFamily="34" charset="-122"/>
                    <a:cs typeface="SB Sans Display" panose="020B0503040504020204" pitchFamily="34" charset="0"/>
                  </a:rPr>
                  <a:t>;</a:t>
                </a:r>
              </a:p>
              <a:p>
                <a:pPr marL="342900" lvl="0" indent="-342900">
                  <a:buFont typeface="+mj-lt"/>
                  <a:buAutoNum type="arabicPeriod"/>
                  <a:defRPr/>
                </a:pPr>
                <a:r>
                  <a:rPr lang="ru-RU" sz="1600" dirty="0">
                    <a:solidFill>
                      <a:schemeClr val="bg1">
                        <a:alpha val="80000"/>
                      </a:schemeClr>
                    </a:solidFill>
                    <a:latin typeface="SB Sans Display" panose="020B0503040504020204" pitchFamily="34" charset="0"/>
                    <a:ea typeface="Martel Sans" pitchFamily="34" charset="-122"/>
                    <a:cs typeface="SB Sans Display" panose="020B0503040504020204" pitchFamily="34" charset="0"/>
                  </a:rPr>
                  <a:t>Из коммуникаций в внешних каналах или СБОЛ</a:t>
                </a:r>
                <a:r>
                  <a:rPr lang="en-US" sz="1600" dirty="0">
                    <a:solidFill>
                      <a:schemeClr val="bg1">
                        <a:alpha val="80000"/>
                      </a:schemeClr>
                    </a:solidFill>
                    <a:latin typeface="SB Sans Display" panose="020B0503040504020204" pitchFamily="34" charset="0"/>
                    <a:ea typeface="Martel Sans" pitchFamily="34" charset="-122"/>
                    <a:cs typeface="SB Sans Display" panose="020B0503040504020204" pitchFamily="34" charset="0"/>
                  </a:rPr>
                  <a:t>.</a:t>
                </a:r>
                <a:br>
                  <a:rPr lang="en-US" sz="1600" dirty="0">
                    <a:solidFill>
                      <a:schemeClr val="bg1">
                        <a:alpha val="80000"/>
                      </a:schemeClr>
                    </a:solidFill>
                    <a:latin typeface="SB Sans Display" panose="020B0503040504020204" pitchFamily="34" charset="0"/>
                    <a:ea typeface="Martel Sans" pitchFamily="34" charset="-122"/>
                    <a:cs typeface="SB Sans Display" panose="020B0503040504020204" pitchFamily="34" charset="0"/>
                  </a:rPr>
                </a:br>
                <a:endParaRPr lang="ru-RU" sz="1600" dirty="0">
                  <a:solidFill>
                    <a:schemeClr val="bg1">
                      <a:alpha val="80000"/>
                    </a:schemeClr>
                  </a:solidFill>
                  <a:latin typeface="SB Sans Display" panose="020B0503040504020204" pitchFamily="34" charset="0"/>
                  <a:ea typeface="Martel Sans" pitchFamily="34" charset="-122"/>
                  <a:cs typeface="SB Sans Display" panose="020B0503040504020204" pitchFamily="34" charset="0"/>
                </a:endParaRPr>
              </a:p>
              <a:p>
                <a:pPr lvl="0">
                  <a:defRPr/>
                </a:pPr>
                <a:r>
                  <a:rPr lang="ru-RU" sz="1600" dirty="0">
                    <a:solidFill>
                      <a:schemeClr val="bg1">
                        <a:alpha val="80000"/>
                      </a:schemeClr>
                    </a:solidFill>
                    <a:latin typeface="SB Sans Display" panose="020B0503040504020204" pitchFamily="34" charset="0"/>
                    <a:ea typeface="Martel Sans" pitchFamily="34" charset="-122"/>
                    <a:cs typeface="SB Sans Display" panose="020B0503040504020204" pitchFamily="34" charset="0"/>
                  </a:rPr>
                  <a:t>При этом, дальнейшее участие</a:t>
                </a:r>
                <a:br>
                  <a:rPr lang="en-US" sz="1600" dirty="0">
                    <a:solidFill>
                      <a:schemeClr val="bg1">
                        <a:alpha val="80000"/>
                      </a:schemeClr>
                    </a:solidFill>
                    <a:latin typeface="SB Sans Display" panose="020B0503040504020204" pitchFamily="34" charset="0"/>
                    <a:ea typeface="Martel Sans" pitchFamily="34" charset="-122"/>
                    <a:cs typeface="SB Sans Display" panose="020B0503040504020204" pitchFamily="34" charset="0"/>
                  </a:rPr>
                </a:br>
                <a:r>
                  <a:rPr lang="ru-RU" sz="1600" dirty="0">
                    <a:solidFill>
                      <a:schemeClr val="bg1">
                        <a:alpha val="80000"/>
                      </a:schemeClr>
                    </a:solidFill>
                    <a:latin typeface="SB Sans Display" panose="020B0503040504020204" pitchFamily="34" charset="0"/>
                    <a:ea typeface="Martel Sans" pitchFamily="34" charset="-122"/>
                    <a:cs typeface="SB Sans Display" panose="020B0503040504020204" pitchFamily="34" charset="0"/>
                  </a:rPr>
                  <a:t>и выполнение обязательных условий (обучение и тестирование) доступно только в мобильном приложении</a:t>
                </a:r>
                <a:r>
                  <a:rPr lang="en-US" sz="1600" dirty="0">
                    <a:solidFill>
                      <a:schemeClr val="bg1">
                        <a:alpha val="80000"/>
                      </a:schemeClr>
                    </a:solidFill>
                    <a:latin typeface="SB Sans Display" panose="020B0503040504020204" pitchFamily="34" charset="0"/>
                    <a:ea typeface="Martel Sans" pitchFamily="34" charset="-122"/>
                    <a:cs typeface="SB Sans Display" panose="020B0503040504020204" pitchFamily="34" charset="0"/>
                  </a:rPr>
                  <a:t> </a:t>
                </a:r>
                <a:r>
                  <a:rPr lang="ru-RU" sz="1600" dirty="0" err="1">
                    <a:solidFill>
                      <a:schemeClr val="bg1">
                        <a:alpha val="80000"/>
                      </a:schemeClr>
                    </a:solidFill>
                    <a:latin typeface="SB Sans Display" panose="020B0503040504020204" pitchFamily="34" charset="0"/>
                    <a:ea typeface="Martel Sans" pitchFamily="34" charset="-122"/>
                    <a:cs typeface="SB Sans Display" panose="020B0503040504020204" pitchFamily="34" charset="0"/>
                  </a:rPr>
                  <a:t>СберИнвестиции</a:t>
                </a:r>
                <a:r>
                  <a:rPr lang="ru-RU" sz="1600" dirty="0">
                    <a:solidFill>
                      <a:schemeClr val="bg1">
                        <a:alpha val="80000"/>
                      </a:schemeClr>
                    </a:solidFill>
                    <a:latin typeface="SB Sans Display" panose="020B0503040504020204" pitchFamily="34" charset="0"/>
                    <a:ea typeface="Martel Sans" pitchFamily="34" charset="-122"/>
                    <a:cs typeface="SB Sans Display" panose="020B0503040504020204" pitchFamily="34" charset="0"/>
                  </a:rPr>
                  <a:t> на </a:t>
                </a:r>
                <a:r>
                  <a:rPr lang="en-US" sz="1600" dirty="0">
                    <a:solidFill>
                      <a:schemeClr val="bg1">
                        <a:alpha val="80000"/>
                      </a:schemeClr>
                    </a:solidFill>
                    <a:latin typeface="SB Sans Display" panose="020B0503040504020204" pitchFamily="34" charset="0"/>
                    <a:ea typeface="Martel Sans" pitchFamily="34" charset="-122"/>
                    <a:cs typeface="SB Sans Display" panose="020B0503040504020204" pitchFamily="34" charset="0"/>
                  </a:rPr>
                  <a:t>iOS </a:t>
                </a:r>
                <a:r>
                  <a:rPr lang="ru-RU" sz="1600" dirty="0">
                    <a:solidFill>
                      <a:schemeClr val="bg1">
                        <a:alpha val="80000"/>
                      </a:schemeClr>
                    </a:solidFill>
                    <a:latin typeface="SB Sans Display" panose="020B0503040504020204" pitchFamily="34" charset="0"/>
                    <a:ea typeface="Martel Sans" pitchFamily="34" charset="-122"/>
                    <a:cs typeface="SB Sans Display" panose="020B0503040504020204" pitchFamily="34" charset="0"/>
                  </a:rPr>
                  <a:t>версии 3.23 и выше. Установить приложение можно в офисе банка. </a:t>
                </a:r>
              </a:p>
            </p:txBody>
          </p:sp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9E15265B-5A3F-6845-88C4-C03E5F2B8889}"/>
                  </a:ext>
                </a:extLst>
              </p:cNvPr>
              <p:cNvSpPr txBox="1"/>
              <p:nvPr/>
            </p:nvSpPr>
            <p:spPr>
              <a:xfrm>
                <a:off x="582613" y="2913265"/>
                <a:ext cx="605294" cy="307777"/>
              </a:xfrm>
              <a:prstGeom prst="rect">
                <a:avLst/>
              </a:prstGeom>
              <a:noFill/>
            </p:spPr>
            <p:txBody>
              <a:bodyPr wrap="none" lIns="0" rtlCol="0">
                <a:spAutoFit/>
              </a:bodyPr>
              <a:lstStyle/>
              <a:p>
                <a:r>
                  <a:rPr lang="ru-RU" sz="1400" dirty="0">
                    <a:solidFill>
                      <a:srgbClr val="00C265"/>
                    </a:solidFill>
                    <a:latin typeface="SB Sans Display" panose="020B0503040504020204" pitchFamily="34" charset="0"/>
                    <a:ea typeface="Martel Sans" pitchFamily="34" charset="-122"/>
                    <a:cs typeface="SB Sans Display" panose="020B0503040504020204" pitchFamily="34" charset="0"/>
                  </a:rPr>
                  <a:t>Ответ</a:t>
                </a:r>
                <a:endParaRPr lang="ru-RU" sz="1400" dirty="0">
                  <a:solidFill>
                    <a:srgbClr val="00C265"/>
                  </a:solidFill>
                </a:endParaRPr>
              </a:p>
            </p:txBody>
          </p:sp>
        </p:grpSp>
        <p:grpSp>
          <p:nvGrpSpPr>
            <p:cNvPr id="46" name="Группа 45">
              <a:extLst>
                <a:ext uri="{FF2B5EF4-FFF2-40B4-BE49-F238E27FC236}">
                  <a16:creationId xmlns:a16="http://schemas.microsoft.com/office/drawing/2014/main" id="{1290812C-652F-7ACF-D4DC-24E4F63D8296}"/>
                </a:ext>
              </a:extLst>
            </p:cNvPr>
            <p:cNvGrpSpPr/>
            <p:nvPr/>
          </p:nvGrpSpPr>
          <p:grpSpPr>
            <a:xfrm>
              <a:off x="5055870" y="1356360"/>
              <a:ext cx="2268104" cy="6429600"/>
              <a:chOff x="438151" y="1485899"/>
              <a:chExt cx="2710767" cy="6327001"/>
            </a:xfrm>
          </p:grpSpPr>
          <p:sp>
            <p:nvSpPr>
              <p:cNvPr id="47" name="Скругленный прямоугольник 46">
                <a:extLst>
                  <a:ext uri="{FF2B5EF4-FFF2-40B4-BE49-F238E27FC236}">
                    <a16:creationId xmlns:a16="http://schemas.microsoft.com/office/drawing/2014/main" id="{874507F6-3621-AD36-AD4C-7A86B760476E}"/>
                  </a:ext>
                </a:extLst>
              </p:cNvPr>
              <p:cNvSpPr/>
              <p:nvPr/>
            </p:nvSpPr>
            <p:spPr>
              <a:xfrm>
                <a:off x="438151" y="1485899"/>
                <a:ext cx="2653993" cy="6327001"/>
              </a:xfrm>
              <a:prstGeom prst="roundRect">
                <a:avLst>
                  <a:gd name="adj" fmla="val 5483"/>
                </a:avLst>
              </a:prstGeom>
              <a:gradFill>
                <a:gsLst>
                  <a:gs pos="0">
                    <a:srgbClr val="EEF3FF">
                      <a:alpha val="30000"/>
                    </a:srgbClr>
                  </a:gs>
                  <a:gs pos="53000">
                    <a:srgbClr val="323434">
                      <a:alpha val="0"/>
                    </a:srgbClr>
                  </a:gs>
                </a:gsLst>
                <a:lin ang="4200000" scaled="0"/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BD6DA00C-4F5B-3851-CE11-20A01D041A7E}"/>
                  </a:ext>
                </a:extLst>
              </p:cNvPr>
              <p:cNvSpPr txBox="1"/>
              <p:nvPr/>
            </p:nvSpPr>
            <p:spPr>
              <a:xfrm>
                <a:off x="582613" y="2003361"/>
                <a:ext cx="2566305" cy="817737"/>
              </a:xfrm>
              <a:prstGeom prst="rect">
                <a:avLst/>
              </a:prstGeom>
              <a:noFill/>
            </p:spPr>
            <p:txBody>
              <a:bodyPr wrap="square" lIns="0">
                <a:spAutoFit/>
              </a:bodyPr>
              <a:lstStyle/>
              <a:p>
                <a:pPr>
                  <a:tabLst>
                    <a:tab pos="6253163" algn="l"/>
                  </a:tabLst>
                  <a:defRPr/>
                </a:pPr>
                <a:r>
                  <a:rPr lang="ru-RU" sz="2400" dirty="0">
                    <a:solidFill>
                      <a:schemeClr val="bg1"/>
                    </a:solidFill>
                    <a:latin typeface="SB Sans Display" panose="020B0503040504020204" pitchFamily="34" charset="0"/>
                    <a:ea typeface="Martel Sans" pitchFamily="34" charset="-122"/>
                    <a:cs typeface="SB Sans Display" panose="020B0503040504020204" pitchFamily="34" charset="0"/>
                  </a:rPr>
                  <a:t>Точное время начала</a:t>
                </a:r>
                <a:br>
                  <a:rPr lang="en-US" sz="2400" dirty="0">
                    <a:solidFill>
                      <a:schemeClr val="bg1"/>
                    </a:solidFill>
                    <a:latin typeface="SB Sans Display" panose="020B0503040504020204" pitchFamily="34" charset="0"/>
                    <a:ea typeface="Martel Sans" pitchFamily="34" charset="-122"/>
                    <a:cs typeface="SB Sans Display" panose="020B0503040504020204" pitchFamily="34" charset="0"/>
                  </a:rPr>
                </a:br>
                <a:r>
                  <a:rPr lang="ru-RU" sz="2400" dirty="0">
                    <a:solidFill>
                      <a:schemeClr val="bg1"/>
                    </a:solidFill>
                    <a:latin typeface="SB Sans Display" panose="020B0503040504020204" pitchFamily="34" charset="0"/>
                    <a:ea typeface="Martel Sans" pitchFamily="34" charset="-122"/>
                    <a:cs typeface="SB Sans Display" panose="020B0503040504020204" pitchFamily="34" charset="0"/>
                  </a:rPr>
                  <a:t>и окончания регистрации?</a:t>
                </a:r>
              </a:p>
            </p:txBody>
          </p:sp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C96C4569-78FD-AD37-5761-00E4E1250313}"/>
                  </a:ext>
                </a:extLst>
              </p:cNvPr>
              <p:cNvSpPr txBox="1"/>
              <p:nvPr/>
            </p:nvSpPr>
            <p:spPr>
              <a:xfrm>
                <a:off x="582613" y="1669404"/>
                <a:ext cx="727122" cy="307777"/>
              </a:xfrm>
              <a:prstGeom prst="rect">
                <a:avLst/>
              </a:prstGeom>
              <a:noFill/>
            </p:spPr>
            <p:txBody>
              <a:bodyPr wrap="none" lIns="0" rtlCol="0">
                <a:spAutoFit/>
              </a:bodyPr>
              <a:lstStyle/>
              <a:p>
                <a:r>
                  <a:rPr lang="ru-RU" sz="1400" dirty="0">
                    <a:solidFill>
                      <a:srgbClr val="00C265"/>
                    </a:solidFill>
                    <a:latin typeface="SB Sans Display" panose="020B0503040504020204" pitchFamily="34" charset="0"/>
                    <a:ea typeface="Martel Sans" pitchFamily="34" charset="-122"/>
                    <a:cs typeface="SB Sans Display" panose="020B0503040504020204" pitchFamily="34" charset="0"/>
                  </a:rPr>
                  <a:t>Вопрос</a:t>
                </a:r>
                <a:endParaRPr lang="ru-RU" sz="1400" dirty="0">
                  <a:solidFill>
                    <a:srgbClr val="00C265"/>
                  </a:solidFill>
                </a:endParaRPr>
              </a:p>
            </p:txBody>
          </p:sp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50508728-935F-1EA8-329D-78A2DE707187}"/>
                  </a:ext>
                </a:extLst>
              </p:cNvPr>
              <p:cNvSpPr txBox="1"/>
              <p:nvPr/>
            </p:nvSpPr>
            <p:spPr>
              <a:xfrm>
                <a:off x="582613" y="3534045"/>
                <a:ext cx="2423596" cy="817737"/>
              </a:xfrm>
              <a:prstGeom prst="rect">
                <a:avLst/>
              </a:prstGeom>
              <a:noFill/>
            </p:spPr>
            <p:txBody>
              <a:bodyPr wrap="square" lIns="0">
                <a:spAutoFit/>
              </a:bodyPr>
              <a:lstStyle/>
              <a:p>
                <a:r>
                  <a:rPr lang="ru-RU" sz="1600" dirty="0">
                    <a:solidFill>
                      <a:schemeClr val="bg1">
                        <a:alpha val="80000"/>
                      </a:schemeClr>
                    </a:solidFill>
                    <a:latin typeface="SB Sans Display" panose="020B0503040504020204" pitchFamily="34" charset="0"/>
                    <a:ea typeface="Martel Sans" pitchFamily="34" charset="-122"/>
                    <a:cs typeface="SB Sans Display" panose="020B0503040504020204" pitchFamily="34" charset="0"/>
                  </a:rPr>
                  <a:t>Регистрация будет доступна</a:t>
                </a:r>
                <a:br>
                  <a:rPr lang="en-US" sz="1600" dirty="0">
                    <a:solidFill>
                      <a:schemeClr val="bg1">
                        <a:alpha val="80000"/>
                      </a:schemeClr>
                    </a:solidFill>
                    <a:latin typeface="SB Sans Display" panose="020B0503040504020204" pitchFamily="34" charset="0"/>
                    <a:ea typeface="Martel Sans" pitchFamily="34" charset="-122"/>
                    <a:cs typeface="SB Sans Display" panose="020B0503040504020204" pitchFamily="34" charset="0"/>
                  </a:rPr>
                </a:br>
                <a:r>
                  <a:rPr lang="ru-RU" sz="1600" dirty="0">
                    <a:solidFill>
                      <a:schemeClr val="bg1">
                        <a:alpha val="80000"/>
                      </a:schemeClr>
                    </a:solidFill>
                    <a:latin typeface="SB Sans Display" panose="020B0503040504020204" pitchFamily="34" charset="0"/>
                    <a:ea typeface="Martel Sans" pitchFamily="34" charset="-122"/>
                    <a:cs typeface="SB Sans Display" panose="020B0503040504020204" pitchFamily="34" charset="0"/>
                  </a:rPr>
                  <a:t>с 00:00:00 07.10 по 23:59:59 15.11</a:t>
                </a:r>
                <a:br>
                  <a:rPr lang="en-US" sz="1600" dirty="0">
                    <a:solidFill>
                      <a:schemeClr val="bg1">
                        <a:alpha val="80000"/>
                      </a:schemeClr>
                    </a:solidFill>
                    <a:latin typeface="SB Sans Display" panose="020B0503040504020204" pitchFamily="34" charset="0"/>
                    <a:ea typeface="Martel Sans" pitchFamily="34" charset="-122"/>
                    <a:cs typeface="SB Sans Display" panose="020B0503040504020204" pitchFamily="34" charset="0"/>
                  </a:rPr>
                </a:br>
                <a:r>
                  <a:rPr lang="ru-RU" sz="1600" dirty="0">
                    <a:solidFill>
                      <a:schemeClr val="bg1">
                        <a:alpha val="80000"/>
                      </a:schemeClr>
                    </a:solidFill>
                    <a:latin typeface="SB Sans Display" panose="020B0503040504020204" pitchFamily="34" charset="0"/>
                    <a:ea typeface="Martel Sans" pitchFamily="34" charset="-122"/>
                    <a:cs typeface="SB Sans Display" panose="020B0503040504020204" pitchFamily="34" charset="0"/>
                  </a:rPr>
                  <a:t>по московскому времени</a:t>
                </a:r>
                <a:r>
                  <a:rPr lang="en-US" sz="1600" dirty="0">
                    <a:solidFill>
                      <a:schemeClr val="bg1">
                        <a:alpha val="80000"/>
                      </a:schemeClr>
                    </a:solidFill>
                    <a:latin typeface="SB Sans Display" panose="020B0503040504020204" pitchFamily="34" charset="0"/>
                    <a:ea typeface="Martel Sans" pitchFamily="34" charset="-122"/>
                    <a:cs typeface="SB Sans Display" panose="020B0503040504020204" pitchFamily="34" charset="0"/>
                  </a:rPr>
                  <a:t>.</a:t>
                </a:r>
                <a:endParaRPr lang="ru-RU" sz="1600" dirty="0">
                  <a:solidFill>
                    <a:schemeClr val="bg1">
                      <a:alpha val="80000"/>
                    </a:schemeClr>
                  </a:solidFill>
                  <a:latin typeface="SB Sans Display" panose="020B0503040504020204" pitchFamily="34" charset="0"/>
                  <a:ea typeface="Martel Sans" pitchFamily="34" charset="-122"/>
                  <a:cs typeface="SB Sans Display" panose="020B0503040504020204" pitchFamily="34" charset="0"/>
                </a:endParaRPr>
              </a:p>
            </p:txBody>
          </p:sp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85B6102D-98BE-6D40-FCB3-70C4CF0C85C7}"/>
                  </a:ext>
                </a:extLst>
              </p:cNvPr>
              <p:cNvSpPr txBox="1"/>
              <p:nvPr/>
            </p:nvSpPr>
            <p:spPr>
              <a:xfrm>
                <a:off x="582613" y="3183207"/>
                <a:ext cx="605294" cy="307777"/>
              </a:xfrm>
              <a:prstGeom prst="rect">
                <a:avLst/>
              </a:prstGeom>
              <a:noFill/>
            </p:spPr>
            <p:txBody>
              <a:bodyPr wrap="none" lIns="0" rtlCol="0">
                <a:spAutoFit/>
              </a:bodyPr>
              <a:lstStyle/>
              <a:p>
                <a:r>
                  <a:rPr lang="ru-RU" sz="1400" dirty="0">
                    <a:solidFill>
                      <a:srgbClr val="00C265"/>
                    </a:solidFill>
                    <a:latin typeface="SB Sans Display" panose="020B0503040504020204" pitchFamily="34" charset="0"/>
                    <a:ea typeface="Martel Sans" pitchFamily="34" charset="-122"/>
                    <a:cs typeface="SB Sans Display" panose="020B0503040504020204" pitchFamily="34" charset="0"/>
                  </a:rPr>
                  <a:t>Ответ</a:t>
                </a:r>
                <a:endParaRPr lang="ru-RU" sz="1400" dirty="0">
                  <a:solidFill>
                    <a:srgbClr val="00C265"/>
                  </a:solidFill>
                </a:endParaRPr>
              </a:p>
            </p:txBody>
          </p:sp>
        </p:grpSp>
      </p:grpSp>
      <p:sp>
        <p:nvSpPr>
          <p:cNvPr id="25" name="Скругленный прямоугольник 24">
            <a:extLst>
              <a:ext uri="{FF2B5EF4-FFF2-40B4-BE49-F238E27FC236}">
                <a16:creationId xmlns:a16="http://schemas.microsoft.com/office/drawing/2014/main" id="{24F88470-947F-B37E-2551-1A1365F2A90F}"/>
              </a:ext>
            </a:extLst>
          </p:cNvPr>
          <p:cNvSpPr/>
          <p:nvPr/>
        </p:nvSpPr>
        <p:spPr>
          <a:xfrm flipH="1">
            <a:off x="13233284" y="494676"/>
            <a:ext cx="936000" cy="433984"/>
          </a:xfrm>
          <a:prstGeom prst="roundRect">
            <a:avLst>
              <a:gd name="adj" fmla="val 50000"/>
            </a:avLst>
          </a:prstGeom>
          <a:noFill/>
          <a:ln w="31750">
            <a:gradFill flip="none" rotWithShape="1">
              <a:gsLst>
                <a:gs pos="0">
                  <a:srgbClr val="00B0F0"/>
                </a:gs>
                <a:gs pos="100000">
                  <a:srgbClr val="00C265"/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9BD7137-3C92-3815-B70E-A3C87B324285}"/>
              </a:ext>
            </a:extLst>
          </p:cNvPr>
          <p:cNvSpPr txBox="1"/>
          <p:nvPr/>
        </p:nvSpPr>
        <p:spPr>
          <a:xfrm>
            <a:off x="13278941" y="475836"/>
            <a:ext cx="844687" cy="430887"/>
          </a:xfrm>
          <a:prstGeom prst="rect">
            <a:avLst/>
          </a:prstGeom>
          <a:noFill/>
        </p:spPr>
        <p:txBody>
          <a:bodyPr wrap="square" anchor="b">
            <a:spAutoFit/>
          </a:bodyPr>
          <a:lstStyle/>
          <a:p>
            <a:pPr algn="ctr">
              <a:tabLst>
                <a:tab pos="6253163" algn="l"/>
              </a:tabLst>
            </a:pPr>
            <a:r>
              <a:rPr lang="ru-RU" sz="2200" dirty="0">
                <a:solidFill>
                  <a:srgbClr val="00C265"/>
                </a:solidFill>
                <a:latin typeface="SB Sans Display" panose="020B0503040504020204" pitchFamily="34" charset="0"/>
                <a:ea typeface="Martel Sans" pitchFamily="34" charset="-122"/>
                <a:cs typeface="SB Sans Display" panose="020B0503040504020204" pitchFamily="34" charset="0"/>
              </a:rPr>
              <a:t>3</a:t>
            </a:r>
            <a:r>
              <a:rPr lang="en-US" sz="2200" dirty="0">
                <a:solidFill>
                  <a:srgbClr val="00C265"/>
                </a:solidFill>
                <a:latin typeface="SB Sans Display" panose="020B0503040504020204" pitchFamily="34" charset="0"/>
                <a:ea typeface="Martel Sans" pitchFamily="34" charset="-122"/>
                <a:cs typeface="SB Sans Display" panose="020B0503040504020204" pitchFamily="34" charset="0"/>
              </a:rPr>
              <a:t>/</a:t>
            </a:r>
            <a:r>
              <a:rPr lang="ru-RU" sz="2200" dirty="0">
                <a:solidFill>
                  <a:srgbClr val="00C265"/>
                </a:solidFill>
                <a:latin typeface="SB Sans Display" panose="020B0503040504020204" pitchFamily="34" charset="0"/>
                <a:ea typeface="Martel Sans" pitchFamily="34" charset="-122"/>
                <a:cs typeface="SB Sans Display" panose="020B0503040504020204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6018501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E1B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B6EFA3B-35FF-2147-5411-0B583D6B7E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29F6EBA4-1128-0F8D-8E3B-A009BBF0C2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805959" y="4034980"/>
            <a:ext cx="6820830" cy="478961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AC4A9C6-9C6D-7D5F-4DAF-1ECC670A395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33796" b="47102"/>
          <a:stretch>
            <a:fillRect/>
          </a:stretch>
        </p:blipFill>
        <p:spPr>
          <a:xfrm>
            <a:off x="5586761" y="1003610"/>
            <a:ext cx="9043639" cy="7225990"/>
          </a:xfrm>
          <a:prstGeom prst="rect">
            <a:avLst/>
          </a:prstGeom>
        </p:spPr>
      </p:pic>
      <p:pic>
        <p:nvPicPr>
          <p:cNvPr id="10" name="Image 0" descr=" ">
            <a:extLst>
              <a:ext uri="{FF2B5EF4-FFF2-40B4-BE49-F238E27FC236}">
                <a16:creationId xmlns:a16="http://schemas.microsoft.com/office/drawing/2014/main" id="{58502C4A-BE25-B8DC-0186-7F2041E090A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9746166" y="0"/>
            <a:ext cx="4884234" cy="8228529"/>
          </a:xfrm>
          <a:prstGeom prst="rect">
            <a:avLst/>
          </a:prstGeom>
        </p:spPr>
      </p:pic>
      <p:sp>
        <p:nvSpPr>
          <p:cNvPr id="15" name="Скругленный прямоугольник 14">
            <a:extLst>
              <a:ext uri="{FF2B5EF4-FFF2-40B4-BE49-F238E27FC236}">
                <a16:creationId xmlns:a16="http://schemas.microsoft.com/office/drawing/2014/main" id="{BB654603-9388-7AD3-4C01-8B24EA982D89}"/>
              </a:ext>
            </a:extLst>
          </p:cNvPr>
          <p:cNvSpPr/>
          <p:nvPr/>
        </p:nvSpPr>
        <p:spPr>
          <a:xfrm>
            <a:off x="438150" y="1356360"/>
            <a:ext cx="4469695" cy="3218399"/>
          </a:xfrm>
          <a:prstGeom prst="roundRect">
            <a:avLst>
              <a:gd name="adj" fmla="val 5483"/>
            </a:avLst>
          </a:prstGeom>
          <a:gradFill>
            <a:gsLst>
              <a:gs pos="0">
                <a:srgbClr val="EEF3FF">
                  <a:alpha val="30000"/>
                </a:srgbClr>
              </a:gs>
              <a:gs pos="53000">
                <a:srgbClr val="323434">
                  <a:alpha val="0"/>
                </a:srgb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кругленный прямоугольник 15">
            <a:extLst>
              <a:ext uri="{FF2B5EF4-FFF2-40B4-BE49-F238E27FC236}">
                <a16:creationId xmlns:a16="http://schemas.microsoft.com/office/drawing/2014/main" id="{DD3CADAD-8110-F5EE-8EB0-2682A256D7E3}"/>
              </a:ext>
            </a:extLst>
          </p:cNvPr>
          <p:cNvSpPr/>
          <p:nvPr/>
        </p:nvSpPr>
        <p:spPr>
          <a:xfrm>
            <a:off x="5085495" y="1356360"/>
            <a:ext cx="4469695" cy="3218400"/>
          </a:xfrm>
          <a:prstGeom prst="roundRect">
            <a:avLst>
              <a:gd name="adj" fmla="val 5483"/>
            </a:avLst>
          </a:prstGeom>
          <a:gradFill>
            <a:gsLst>
              <a:gs pos="0">
                <a:srgbClr val="EEF3FF">
                  <a:alpha val="30000"/>
                </a:srgbClr>
              </a:gs>
              <a:gs pos="53000">
                <a:srgbClr val="323434">
                  <a:alpha val="0"/>
                </a:srgb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Скругленный прямоугольник 16">
            <a:extLst>
              <a:ext uri="{FF2B5EF4-FFF2-40B4-BE49-F238E27FC236}">
                <a16:creationId xmlns:a16="http://schemas.microsoft.com/office/drawing/2014/main" id="{363DB62F-AA18-87E6-25BA-57A70D48CE8D}"/>
              </a:ext>
            </a:extLst>
          </p:cNvPr>
          <p:cNvSpPr/>
          <p:nvPr/>
        </p:nvSpPr>
        <p:spPr>
          <a:xfrm>
            <a:off x="9732840" y="1356360"/>
            <a:ext cx="4469695" cy="3218400"/>
          </a:xfrm>
          <a:prstGeom prst="roundRect">
            <a:avLst>
              <a:gd name="adj" fmla="val 5483"/>
            </a:avLst>
          </a:prstGeom>
          <a:gradFill>
            <a:gsLst>
              <a:gs pos="0">
                <a:srgbClr val="EEF3FF">
                  <a:alpha val="30000"/>
                </a:srgbClr>
              </a:gs>
              <a:gs pos="53000">
                <a:srgbClr val="323434">
                  <a:alpha val="0"/>
                </a:srgb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7CDD3CA-74A6-9CEF-A72C-F1AA7A9F12F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306133" y="2970966"/>
            <a:ext cx="9425343" cy="6618511"/>
          </a:xfrm>
          <a:prstGeom prst="rect">
            <a:avLst/>
          </a:prstGeom>
        </p:spPr>
      </p:pic>
      <p:sp>
        <p:nvSpPr>
          <p:cNvPr id="61" name="TextBox 60">
            <a:extLst>
              <a:ext uri="{FF2B5EF4-FFF2-40B4-BE49-F238E27FC236}">
                <a16:creationId xmlns:a16="http://schemas.microsoft.com/office/drawing/2014/main" id="{87EFC0D7-66B7-2D16-E4CD-83EB60C18AD6}"/>
              </a:ext>
            </a:extLst>
          </p:cNvPr>
          <p:cNvSpPr txBox="1"/>
          <p:nvPr/>
        </p:nvSpPr>
        <p:spPr>
          <a:xfrm>
            <a:off x="679585" y="1882213"/>
            <a:ext cx="4569072" cy="830997"/>
          </a:xfrm>
          <a:prstGeom prst="rect">
            <a:avLst/>
          </a:prstGeom>
          <a:noFill/>
        </p:spPr>
        <p:txBody>
          <a:bodyPr wrap="square" lIns="0">
            <a:spAutoFit/>
          </a:bodyPr>
          <a:lstStyle/>
          <a:p>
            <a:pPr>
              <a:tabLst>
                <a:tab pos="6253163" algn="l"/>
              </a:tabLst>
            </a:pPr>
            <a:r>
              <a:rPr lang="ru-RU" sz="2400" dirty="0">
                <a:solidFill>
                  <a:schemeClr val="bg1"/>
                </a:solidFill>
                <a:latin typeface="SB Sans Display" panose="020B0503040504020204" pitchFamily="34" charset="0"/>
                <a:ea typeface="Martel Sans" pitchFamily="34" charset="-122"/>
                <a:cs typeface="SB Sans Display" panose="020B0503040504020204" pitchFamily="34" charset="0"/>
              </a:rPr>
              <a:t>Возраст до 25 лет включительно?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27E1FCB4-0978-A7D9-755F-5C2810136BD7}"/>
              </a:ext>
            </a:extLst>
          </p:cNvPr>
          <p:cNvSpPr txBox="1"/>
          <p:nvPr/>
        </p:nvSpPr>
        <p:spPr>
          <a:xfrm>
            <a:off x="679585" y="1542841"/>
            <a:ext cx="1215219" cy="312768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r>
              <a:rPr lang="ru-RU" sz="1400" dirty="0">
                <a:solidFill>
                  <a:srgbClr val="00C265"/>
                </a:solidFill>
                <a:latin typeface="SB Sans Display" panose="020B0503040504020204" pitchFamily="34" charset="0"/>
                <a:ea typeface="Martel Sans" pitchFamily="34" charset="-122"/>
                <a:cs typeface="SB Sans Display" panose="020B0503040504020204" pitchFamily="34" charset="0"/>
              </a:rPr>
              <a:t>Вопрос</a:t>
            </a:r>
            <a:endParaRPr lang="ru-RU" sz="1400" dirty="0">
              <a:solidFill>
                <a:srgbClr val="00C265"/>
              </a:solidFill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FC790AF0-25B0-7FA4-7C10-91972E87EAC0}"/>
              </a:ext>
            </a:extLst>
          </p:cNvPr>
          <p:cNvSpPr txBox="1"/>
          <p:nvPr/>
        </p:nvSpPr>
        <p:spPr>
          <a:xfrm>
            <a:off x="679584" y="3437719"/>
            <a:ext cx="4185027" cy="1323439"/>
          </a:xfrm>
          <a:prstGeom prst="rect">
            <a:avLst/>
          </a:prstGeom>
          <a:noFill/>
        </p:spPr>
        <p:txBody>
          <a:bodyPr wrap="square" lIns="0">
            <a:spAutoFit/>
          </a:bodyPr>
          <a:lstStyle/>
          <a:p>
            <a:r>
              <a:rPr lang="ru-RU" sz="1600" dirty="0">
                <a:solidFill>
                  <a:schemeClr val="bg1">
                    <a:alpha val="80000"/>
                  </a:schemeClr>
                </a:solidFill>
                <a:latin typeface="SB Sans Display" panose="020B0503040504020204" pitchFamily="34" charset="0"/>
                <a:ea typeface="Martel Sans" pitchFamily="34" charset="-122"/>
                <a:cs typeface="SB Sans Display" panose="020B0503040504020204" pitchFamily="34" charset="0"/>
              </a:rPr>
              <a:t>Да. Пример </a:t>
            </a:r>
            <a:r>
              <a:rPr lang="en-US" sz="1600" dirty="0">
                <a:solidFill>
                  <a:schemeClr val="bg1">
                    <a:alpha val="80000"/>
                  </a:schemeClr>
                </a:solidFill>
                <a:latin typeface="SB Sans Display" panose="020B0503040504020204" pitchFamily="34" charset="0"/>
                <a:ea typeface="Martel Sans" pitchFamily="34" charset="-122"/>
                <a:cs typeface="SB Sans Display" panose="020B0503040504020204" pitchFamily="34" charset="0"/>
              </a:rPr>
              <a:t>—</a:t>
            </a:r>
            <a:r>
              <a:rPr lang="ru-RU" sz="1600" dirty="0">
                <a:solidFill>
                  <a:schemeClr val="bg1">
                    <a:alpha val="80000"/>
                  </a:schemeClr>
                </a:solidFill>
                <a:latin typeface="SB Sans Display" panose="020B0503040504020204" pitchFamily="34" charset="0"/>
                <a:ea typeface="Martel Sans" pitchFamily="34" charset="-122"/>
                <a:cs typeface="SB Sans Display" panose="020B0503040504020204" pitchFamily="34" charset="0"/>
              </a:rPr>
              <a:t> участник в возрасте</a:t>
            </a:r>
            <a:br>
              <a:rPr lang="en-US" sz="1600" dirty="0">
                <a:solidFill>
                  <a:schemeClr val="bg1">
                    <a:alpha val="80000"/>
                  </a:schemeClr>
                </a:solidFill>
                <a:latin typeface="SB Sans Display" panose="020B0503040504020204" pitchFamily="34" charset="0"/>
                <a:ea typeface="Martel Sans" pitchFamily="34" charset="-122"/>
                <a:cs typeface="SB Sans Display" panose="020B0503040504020204" pitchFamily="34" charset="0"/>
              </a:rPr>
            </a:br>
            <a:r>
              <a:rPr lang="ru-RU" sz="1600" dirty="0">
                <a:solidFill>
                  <a:schemeClr val="bg1">
                    <a:alpha val="80000"/>
                  </a:schemeClr>
                </a:solidFill>
                <a:latin typeface="SB Sans Display" panose="020B0503040504020204" pitchFamily="34" charset="0"/>
                <a:ea typeface="Martel Sans" pitchFamily="34" charset="-122"/>
                <a:cs typeface="SB Sans Display" panose="020B0503040504020204" pitchFamily="34" charset="0"/>
              </a:rPr>
              <a:t>25 лет и 5 месяцев сможет принять участие.</a:t>
            </a:r>
            <a:r>
              <a:rPr lang="en-US" sz="1600" dirty="0">
                <a:solidFill>
                  <a:schemeClr val="bg1">
                    <a:alpha val="80000"/>
                  </a:schemeClr>
                </a:solidFill>
                <a:latin typeface="SB Sans Display" panose="020B0503040504020204" pitchFamily="34" charset="0"/>
                <a:ea typeface="Martel Sans" pitchFamily="34" charset="-122"/>
                <a:cs typeface="SB Sans Display" panose="020B0503040504020204" pitchFamily="34" charset="0"/>
              </a:rPr>
              <a:t> </a:t>
            </a:r>
            <a:r>
              <a:rPr lang="ru-RU" sz="1600" dirty="0">
                <a:solidFill>
                  <a:schemeClr val="bg1">
                    <a:alpha val="80000"/>
                  </a:schemeClr>
                </a:solidFill>
                <a:latin typeface="SB Sans Display" panose="020B0503040504020204" pitchFamily="34" charset="0"/>
                <a:ea typeface="Martel Sans" pitchFamily="34" charset="-122"/>
                <a:cs typeface="SB Sans Display" panose="020B0503040504020204" pitchFamily="34" charset="0"/>
              </a:rPr>
              <a:t>Возраст участника</a:t>
            </a:r>
            <a:br>
              <a:rPr lang="en-US" sz="1600" dirty="0">
                <a:solidFill>
                  <a:schemeClr val="bg1">
                    <a:alpha val="80000"/>
                  </a:schemeClr>
                </a:solidFill>
                <a:latin typeface="SB Sans Display" panose="020B0503040504020204" pitchFamily="34" charset="0"/>
                <a:ea typeface="Martel Sans" pitchFamily="34" charset="-122"/>
                <a:cs typeface="SB Sans Display" panose="020B0503040504020204" pitchFamily="34" charset="0"/>
              </a:rPr>
            </a:br>
            <a:r>
              <a:rPr lang="ru-RU" sz="1600" dirty="0">
                <a:solidFill>
                  <a:schemeClr val="bg1">
                    <a:alpha val="80000"/>
                  </a:schemeClr>
                </a:solidFill>
                <a:latin typeface="SB Sans Display" panose="020B0503040504020204" pitchFamily="34" charset="0"/>
                <a:ea typeface="Martel Sans" pitchFamily="34" charset="-122"/>
                <a:cs typeface="SB Sans Display" panose="020B0503040504020204" pitchFamily="34" charset="0"/>
              </a:rPr>
              <a:t>проверяется на момент регистрации</a:t>
            </a:r>
            <a:br>
              <a:rPr lang="en-US" sz="1600" dirty="0">
                <a:solidFill>
                  <a:schemeClr val="bg1">
                    <a:alpha val="80000"/>
                  </a:schemeClr>
                </a:solidFill>
                <a:latin typeface="SB Sans Display" panose="020B0503040504020204" pitchFamily="34" charset="0"/>
                <a:ea typeface="Martel Sans" pitchFamily="34" charset="-122"/>
                <a:cs typeface="SB Sans Display" panose="020B0503040504020204" pitchFamily="34" charset="0"/>
              </a:rPr>
            </a:br>
            <a:r>
              <a:rPr lang="ru-RU" sz="1600" dirty="0">
                <a:solidFill>
                  <a:schemeClr val="bg1">
                    <a:alpha val="80000"/>
                  </a:schemeClr>
                </a:solidFill>
                <a:latin typeface="SB Sans Display" panose="020B0503040504020204" pitchFamily="34" charset="0"/>
                <a:ea typeface="Martel Sans" pitchFamily="34" charset="-122"/>
                <a:cs typeface="SB Sans Display" panose="020B0503040504020204" pitchFamily="34" charset="0"/>
              </a:rPr>
              <a:t>в </a:t>
            </a:r>
            <a:r>
              <a:rPr lang="ru-RU" sz="1600" dirty="0" err="1">
                <a:solidFill>
                  <a:schemeClr val="bg1">
                    <a:alpha val="80000"/>
                  </a:schemeClr>
                </a:solidFill>
                <a:latin typeface="SB Sans Display" panose="020B0503040504020204" pitchFamily="34" charset="0"/>
                <a:ea typeface="Martel Sans" pitchFamily="34" charset="-122"/>
                <a:cs typeface="SB Sans Display" panose="020B0503040504020204" pitchFamily="34" charset="0"/>
              </a:rPr>
              <a:t>ИнвестЧемпе</a:t>
            </a:r>
            <a:r>
              <a:rPr lang="en-US" sz="1600" dirty="0">
                <a:solidFill>
                  <a:schemeClr val="bg1">
                    <a:alpha val="80000"/>
                  </a:schemeClr>
                </a:solidFill>
                <a:latin typeface="SB Sans Display" panose="020B0503040504020204" pitchFamily="34" charset="0"/>
                <a:ea typeface="Martel Sans" pitchFamily="34" charset="-122"/>
                <a:cs typeface="SB Sans Display" panose="020B0503040504020204" pitchFamily="34" charset="0"/>
              </a:rPr>
              <a:t>.</a:t>
            </a:r>
            <a:r>
              <a:rPr lang="ru-RU" sz="1600" dirty="0">
                <a:solidFill>
                  <a:schemeClr val="bg1">
                    <a:alpha val="80000"/>
                  </a:schemeClr>
                </a:solidFill>
                <a:latin typeface="SB Sans Display" panose="020B0503040504020204" pitchFamily="34" charset="0"/>
                <a:ea typeface="Martel Sans" pitchFamily="34" charset="-122"/>
                <a:cs typeface="SB Sans Display" panose="020B0503040504020204" pitchFamily="34" charset="0"/>
              </a:rPr>
              <a:t> 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3CC27818-5366-6073-A5BB-6D3FCD23C02F}"/>
              </a:ext>
            </a:extLst>
          </p:cNvPr>
          <p:cNvSpPr txBox="1"/>
          <p:nvPr/>
        </p:nvSpPr>
        <p:spPr>
          <a:xfrm>
            <a:off x="679585" y="3081192"/>
            <a:ext cx="1011611" cy="312768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r>
              <a:rPr lang="ru-RU" sz="1400" dirty="0">
                <a:solidFill>
                  <a:srgbClr val="00C265"/>
                </a:solidFill>
                <a:latin typeface="SB Sans Display" panose="020B0503040504020204" pitchFamily="34" charset="0"/>
                <a:ea typeface="Martel Sans" pitchFamily="34" charset="-122"/>
                <a:cs typeface="SB Sans Display" panose="020B0503040504020204" pitchFamily="34" charset="0"/>
              </a:rPr>
              <a:t>Ответ</a:t>
            </a:r>
            <a:endParaRPr lang="ru-RU" sz="1400" dirty="0">
              <a:solidFill>
                <a:srgbClr val="00C265"/>
              </a:solidFill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99567173-423D-20FD-C9D5-E1DB9B187A32}"/>
              </a:ext>
            </a:extLst>
          </p:cNvPr>
          <p:cNvSpPr txBox="1"/>
          <p:nvPr/>
        </p:nvSpPr>
        <p:spPr>
          <a:xfrm>
            <a:off x="5291421" y="1882213"/>
            <a:ext cx="4288993" cy="830997"/>
          </a:xfrm>
          <a:prstGeom prst="rect">
            <a:avLst/>
          </a:prstGeom>
          <a:noFill/>
        </p:spPr>
        <p:txBody>
          <a:bodyPr wrap="square" lIns="0">
            <a:spAutoFit/>
          </a:bodyPr>
          <a:lstStyle/>
          <a:p>
            <a:pPr lvl="0">
              <a:tabLst>
                <a:tab pos="6253163" algn="l"/>
              </a:tabLst>
              <a:defRPr/>
            </a:pPr>
            <a:r>
              <a:rPr lang="ru-RU" sz="2400" dirty="0">
                <a:solidFill>
                  <a:schemeClr val="bg1"/>
                </a:solidFill>
                <a:latin typeface="SB Sans Display" panose="020B0503040504020204" pitchFamily="34" charset="0"/>
                <a:ea typeface="Martel Sans" pitchFamily="34" charset="-122"/>
                <a:cs typeface="SB Sans Display" panose="020B0503040504020204" pitchFamily="34" charset="0"/>
              </a:rPr>
              <a:t>Что будет, если не выбрать ВУЗ при регистрации? 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76E19FA7-4EFC-9159-335E-B7BB1AADA2D4}"/>
              </a:ext>
            </a:extLst>
          </p:cNvPr>
          <p:cNvSpPr txBox="1"/>
          <p:nvPr/>
        </p:nvSpPr>
        <p:spPr>
          <a:xfrm>
            <a:off x="5291421" y="1542841"/>
            <a:ext cx="1215219" cy="312768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r>
              <a:rPr lang="ru-RU" sz="1400" dirty="0">
                <a:solidFill>
                  <a:srgbClr val="00C265"/>
                </a:solidFill>
                <a:latin typeface="SB Sans Display" panose="020B0503040504020204" pitchFamily="34" charset="0"/>
                <a:ea typeface="Martel Sans" pitchFamily="34" charset="-122"/>
                <a:cs typeface="SB Sans Display" panose="020B0503040504020204" pitchFamily="34" charset="0"/>
              </a:rPr>
              <a:t>Вопрос</a:t>
            </a:r>
            <a:endParaRPr lang="ru-RU" sz="1400" dirty="0">
              <a:solidFill>
                <a:srgbClr val="00C265"/>
              </a:solidFill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13F0CA81-E814-3866-5E2B-63215B632F2D}"/>
              </a:ext>
            </a:extLst>
          </p:cNvPr>
          <p:cNvSpPr txBox="1"/>
          <p:nvPr/>
        </p:nvSpPr>
        <p:spPr>
          <a:xfrm>
            <a:off x="5291420" y="3437719"/>
            <a:ext cx="4456085" cy="1569660"/>
          </a:xfrm>
          <a:prstGeom prst="rect">
            <a:avLst/>
          </a:prstGeom>
          <a:noFill/>
        </p:spPr>
        <p:txBody>
          <a:bodyPr wrap="square" lIns="0">
            <a:spAutoFit/>
          </a:bodyPr>
          <a:lstStyle/>
          <a:p>
            <a:r>
              <a:rPr lang="ru-RU" sz="1600" dirty="0">
                <a:solidFill>
                  <a:schemeClr val="bg1">
                    <a:alpha val="80000"/>
                  </a:schemeClr>
                </a:solidFill>
                <a:latin typeface="SB Sans Display" panose="020B0503040504020204" pitchFamily="34" charset="0"/>
                <a:ea typeface="Martel Sans" pitchFamily="34" charset="-122"/>
                <a:cs typeface="SB Sans Display" panose="020B0503040504020204" pitchFamily="34" charset="0"/>
              </a:rPr>
              <a:t>На шаге регистрации участник обязан выбрать одну из команд:</a:t>
            </a:r>
            <a:endParaRPr lang="en-US" sz="1600" dirty="0">
              <a:solidFill>
                <a:schemeClr val="bg1">
                  <a:alpha val="80000"/>
                </a:schemeClr>
              </a:solidFill>
              <a:latin typeface="SB Sans Display" panose="020B0503040504020204" pitchFamily="34" charset="0"/>
              <a:ea typeface="Martel Sans" pitchFamily="34" charset="-122"/>
              <a:cs typeface="SB Sans Display" panose="020B0503040504020204" pitchFamily="34" charset="0"/>
            </a:endParaRPr>
          </a:p>
          <a:p>
            <a:endParaRPr lang="en-US" sz="1600" dirty="0">
              <a:solidFill>
                <a:schemeClr val="bg1">
                  <a:alpha val="80000"/>
                </a:schemeClr>
              </a:solidFill>
              <a:latin typeface="SB Sans Display" panose="020B0503040504020204" pitchFamily="34" charset="0"/>
              <a:ea typeface="Martel Sans" pitchFamily="34" charset="-122"/>
              <a:cs typeface="SB Sans Display" panose="020B050304050402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ru-RU" sz="1600" dirty="0">
                <a:solidFill>
                  <a:schemeClr val="bg1">
                    <a:alpha val="80000"/>
                  </a:schemeClr>
                </a:solidFill>
                <a:latin typeface="SB Sans Display" panose="020B0503040504020204" pitchFamily="34" charset="0"/>
                <a:ea typeface="Martel Sans" pitchFamily="34" charset="-122"/>
                <a:cs typeface="SB Sans Display" panose="020B0503040504020204" pitchFamily="34" charset="0"/>
              </a:rPr>
              <a:t>Свой вуз из списка</a:t>
            </a:r>
            <a:r>
              <a:rPr lang="en-US" sz="1600" dirty="0">
                <a:solidFill>
                  <a:schemeClr val="bg1">
                    <a:alpha val="80000"/>
                  </a:schemeClr>
                </a:solidFill>
                <a:latin typeface="SB Sans Display" panose="020B0503040504020204" pitchFamily="34" charset="0"/>
                <a:ea typeface="Martel Sans" pitchFamily="34" charset="-122"/>
                <a:cs typeface="SB Sans Display" panose="020B0503040504020204" pitchFamily="34" charset="0"/>
              </a:rPr>
              <a:t>.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1600" dirty="0">
                <a:solidFill>
                  <a:schemeClr val="bg1">
                    <a:alpha val="80000"/>
                  </a:schemeClr>
                </a:solidFill>
                <a:latin typeface="SB Sans Display" panose="020B0503040504020204" pitchFamily="34" charset="0"/>
                <a:ea typeface="Martel Sans" pitchFamily="34" charset="-122"/>
                <a:cs typeface="SB Sans Display" panose="020B0503040504020204" pitchFamily="34" charset="0"/>
              </a:rPr>
              <a:t>Сборную вузов</a:t>
            </a:r>
            <a:r>
              <a:rPr lang="en-US" sz="1600" dirty="0">
                <a:solidFill>
                  <a:schemeClr val="bg1">
                    <a:alpha val="80000"/>
                  </a:schemeClr>
                </a:solidFill>
                <a:latin typeface="SB Sans Display" panose="020B0503040504020204" pitchFamily="34" charset="0"/>
                <a:ea typeface="Martel Sans" pitchFamily="34" charset="-122"/>
                <a:cs typeface="SB Sans Display" panose="020B0503040504020204" pitchFamily="34" charset="0"/>
              </a:rPr>
              <a:t>.</a:t>
            </a:r>
            <a:endParaRPr lang="ru-RU" sz="1600" dirty="0">
              <a:solidFill>
                <a:schemeClr val="bg1">
                  <a:alpha val="80000"/>
                </a:schemeClr>
              </a:solidFill>
              <a:latin typeface="SB Sans Display" panose="020B0503040504020204" pitchFamily="34" charset="0"/>
              <a:ea typeface="Martel Sans" pitchFamily="34" charset="-122"/>
              <a:cs typeface="SB Sans Display" panose="020B050304050402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ru-RU" sz="1600" dirty="0">
                <a:solidFill>
                  <a:schemeClr val="bg1">
                    <a:alpha val="80000"/>
                  </a:schemeClr>
                </a:solidFill>
                <a:latin typeface="SB Sans Display" panose="020B0503040504020204" pitchFamily="34" charset="0"/>
                <a:ea typeface="Martel Sans" pitchFamily="34" charset="-122"/>
                <a:cs typeface="SB Sans Display" panose="020B0503040504020204" pitchFamily="34" charset="0"/>
              </a:rPr>
              <a:t>Свободное участие (если не студент)</a:t>
            </a:r>
            <a:r>
              <a:rPr lang="en-US" sz="1600" dirty="0">
                <a:solidFill>
                  <a:schemeClr val="bg1">
                    <a:alpha val="80000"/>
                  </a:schemeClr>
                </a:solidFill>
                <a:latin typeface="SB Sans Display" panose="020B0503040504020204" pitchFamily="34" charset="0"/>
                <a:ea typeface="Martel Sans" pitchFamily="34" charset="-122"/>
                <a:cs typeface="SB Sans Display" panose="020B0503040504020204" pitchFamily="34" charset="0"/>
              </a:rPr>
              <a:t>.</a:t>
            </a:r>
            <a:endParaRPr lang="ru-RU" sz="1600" dirty="0">
              <a:solidFill>
                <a:schemeClr val="bg1">
                  <a:alpha val="80000"/>
                </a:schemeClr>
              </a:solidFill>
              <a:latin typeface="SB Sans Display" panose="020B0503040504020204" pitchFamily="34" charset="0"/>
              <a:ea typeface="Martel Sans" pitchFamily="34" charset="-122"/>
              <a:cs typeface="SB Sans Display" panose="020B0503040504020204" pitchFamily="34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648F4E38-FB0A-A482-559A-D512538BBE2A}"/>
              </a:ext>
            </a:extLst>
          </p:cNvPr>
          <p:cNvSpPr txBox="1"/>
          <p:nvPr/>
        </p:nvSpPr>
        <p:spPr>
          <a:xfrm>
            <a:off x="5291421" y="3081192"/>
            <a:ext cx="1011611" cy="312768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r>
              <a:rPr lang="ru-RU" sz="1400" dirty="0">
                <a:solidFill>
                  <a:srgbClr val="00C265"/>
                </a:solidFill>
                <a:latin typeface="SB Sans Display" panose="020B0503040504020204" pitchFamily="34" charset="0"/>
                <a:ea typeface="Martel Sans" pitchFamily="34" charset="-122"/>
                <a:cs typeface="SB Sans Display" panose="020B0503040504020204" pitchFamily="34" charset="0"/>
              </a:rPr>
              <a:t>Ответ</a:t>
            </a:r>
            <a:endParaRPr lang="ru-RU" sz="1400" dirty="0">
              <a:solidFill>
                <a:srgbClr val="00C265"/>
              </a:solidFill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E59885AD-9F2E-3FE8-0C72-9FCE8B93FA74}"/>
              </a:ext>
            </a:extLst>
          </p:cNvPr>
          <p:cNvSpPr txBox="1"/>
          <p:nvPr/>
        </p:nvSpPr>
        <p:spPr>
          <a:xfrm>
            <a:off x="9903257" y="1882213"/>
            <a:ext cx="4288993" cy="830997"/>
          </a:xfrm>
          <a:prstGeom prst="rect">
            <a:avLst/>
          </a:prstGeom>
          <a:noFill/>
        </p:spPr>
        <p:txBody>
          <a:bodyPr wrap="square" lIns="0">
            <a:spAutoFit/>
          </a:bodyPr>
          <a:lstStyle/>
          <a:p>
            <a:pPr>
              <a:tabLst>
                <a:tab pos="6253163" algn="l"/>
              </a:tabLst>
            </a:pPr>
            <a:r>
              <a:rPr lang="ru-RU" sz="2400" dirty="0">
                <a:solidFill>
                  <a:schemeClr val="bg1"/>
                </a:solidFill>
                <a:latin typeface="SB Sans Display" panose="020B0503040504020204" pitchFamily="34" charset="0"/>
                <a:ea typeface="Martel Sans" pitchFamily="34" charset="-122"/>
                <a:cs typeface="SB Sans Display" panose="020B0503040504020204" pitchFamily="34" charset="0"/>
              </a:rPr>
              <a:t>Что, если участники</a:t>
            </a:r>
            <a:br>
              <a:rPr lang="en-US" sz="2400" dirty="0">
                <a:solidFill>
                  <a:schemeClr val="bg1"/>
                </a:solidFill>
                <a:latin typeface="SB Sans Display" panose="020B0503040504020204" pitchFamily="34" charset="0"/>
                <a:ea typeface="Martel Sans" pitchFamily="34" charset="-122"/>
                <a:cs typeface="SB Sans Display" panose="020B0503040504020204" pitchFamily="34" charset="0"/>
              </a:rPr>
            </a:br>
            <a:r>
              <a:rPr lang="ru-RU" sz="2400" dirty="0">
                <a:solidFill>
                  <a:schemeClr val="bg1"/>
                </a:solidFill>
                <a:latin typeface="SB Sans Display" panose="020B0503040504020204" pitchFamily="34" charset="0"/>
                <a:ea typeface="Martel Sans" pitchFamily="34" charset="-122"/>
                <a:cs typeface="SB Sans Display" panose="020B0503040504020204" pitchFamily="34" charset="0"/>
              </a:rPr>
              <a:t>не учится в ВУЗе? 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5DB1A86D-CBB9-4905-A370-55C202C75FCF}"/>
              </a:ext>
            </a:extLst>
          </p:cNvPr>
          <p:cNvSpPr txBox="1"/>
          <p:nvPr/>
        </p:nvSpPr>
        <p:spPr>
          <a:xfrm>
            <a:off x="9903257" y="1542841"/>
            <a:ext cx="1215218" cy="312768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r>
              <a:rPr lang="ru-RU" sz="1400" dirty="0">
                <a:solidFill>
                  <a:srgbClr val="00C265"/>
                </a:solidFill>
                <a:latin typeface="SB Sans Display" panose="020B0503040504020204" pitchFamily="34" charset="0"/>
                <a:ea typeface="Martel Sans" pitchFamily="34" charset="-122"/>
                <a:cs typeface="SB Sans Display" panose="020B0503040504020204" pitchFamily="34" charset="0"/>
              </a:rPr>
              <a:t>Вопрос</a:t>
            </a:r>
            <a:endParaRPr lang="ru-RU" sz="1400" dirty="0">
              <a:solidFill>
                <a:srgbClr val="00C265"/>
              </a:solidFill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E7FEF721-EE68-92EC-0756-2D8E24951EAE}"/>
              </a:ext>
            </a:extLst>
          </p:cNvPr>
          <p:cNvSpPr txBox="1"/>
          <p:nvPr/>
        </p:nvSpPr>
        <p:spPr>
          <a:xfrm>
            <a:off x="9903257" y="3437719"/>
            <a:ext cx="4050487" cy="584775"/>
          </a:xfrm>
          <a:prstGeom prst="rect">
            <a:avLst/>
          </a:prstGeom>
          <a:noFill/>
        </p:spPr>
        <p:txBody>
          <a:bodyPr wrap="square" lIns="0">
            <a:spAutoFit/>
          </a:bodyPr>
          <a:lstStyle/>
          <a:p>
            <a:pPr>
              <a:defRPr/>
            </a:pPr>
            <a:r>
              <a:rPr lang="ru-RU" sz="1600" dirty="0">
                <a:solidFill>
                  <a:schemeClr val="bg1">
                    <a:alpha val="80000"/>
                  </a:schemeClr>
                </a:solidFill>
                <a:latin typeface="SB Sans Display" panose="020B0503040504020204" pitchFamily="34" charset="0"/>
                <a:ea typeface="Martel Sans" pitchFamily="34" charset="-122"/>
                <a:cs typeface="SB Sans Display" panose="020B0503040504020204" pitchFamily="34" charset="0"/>
              </a:rPr>
              <a:t>Он может зарегистрироваться</a:t>
            </a:r>
            <a:br>
              <a:rPr lang="en-US" sz="1600" dirty="0">
                <a:solidFill>
                  <a:schemeClr val="bg1">
                    <a:alpha val="80000"/>
                  </a:schemeClr>
                </a:solidFill>
                <a:latin typeface="SB Sans Display" panose="020B0503040504020204" pitchFamily="34" charset="0"/>
                <a:ea typeface="Martel Sans" pitchFamily="34" charset="-122"/>
                <a:cs typeface="SB Sans Display" panose="020B0503040504020204" pitchFamily="34" charset="0"/>
              </a:rPr>
            </a:br>
            <a:r>
              <a:rPr lang="ru-RU" sz="1600" dirty="0">
                <a:solidFill>
                  <a:schemeClr val="bg1">
                    <a:alpha val="80000"/>
                  </a:schemeClr>
                </a:solidFill>
                <a:latin typeface="SB Sans Display" panose="020B0503040504020204" pitchFamily="34" charset="0"/>
                <a:ea typeface="Martel Sans" pitchFamily="34" charset="-122"/>
                <a:cs typeface="SB Sans Display" panose="020B0503040504020204" pitchFamily="34" charset="0"/>
              </a:rPr>
              <a:t>в команду «Свободное участие»</a:t>
            </a:r>
            <a:r>
              <a:rPr lang="en-US" sz="1600" dirty="0">
                <a:solidFill>
                  <a:schemeClr val="bg1">
                    <a:alpha val="80000"/>
                  </a:schemeClr>
                </a:solidFill>
                <a:latin typeface="SB Sans Display" panose="020B0503040504020204" pitchFamily="34" charset="0"/>
                <a:ea typeface="Martel Sans" pitchFamily="34" charset="-122"/>
                <a:cs typeface="SB Sans Display" panose="020B0503040504020204" pitchFamily="34" charset="0"/>
              </a:rPr>
              <a:t>.</a:t>
            </a:r>
            <a:endParaRPr lang="ru-RU" sz="1600" dirty="0">
              <a:solidFill>
                <a:schemeClr val="bg1">
                  <a:alpha val="80000"/>
                </a:schemeClr>
              </a:solidFill>
              <a:latin typeface="SB Sans Display" panose="020B0503040504020204" pitchFamily="34" charset="0"/>
              <a:ea typeface="Martel Sans" pitchFamily="34" charset="-122"/>
              <a:cs typeface="SB Sans Display" panose="020B0503040504020204" pitchFamily="34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6737EC88-6F84-A162-E47A-C61AB501B829}"/>
              </a:ext>
            </a:extLst>
          </p:cNvPr>
          <p:cNvSpPr txBox="1"/>
          <p:nvPr/>
        </p:nvSpPr>
        <p:spPr>
          <a:xfrm>
            <a:off x="9903257" y="3081192"/>
            <a:ext cx="1011611" cy="312768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r>
              <a:rPr lang="ru-RU" sz="1400" dirty="0">
                <a:solidFill>
                  <a:srgbClr val="00C265"/>
                </a:solidFill>
                <a:latin typeface="SB Sans Display" panose="020B0503040504020204" pitchFamily="34" charset="0"/>
                <a:ea typeface="Martel Sans" pitchFamily="34" charset="-122"/>
                <a:cs typeface="SB Sans Display" panose="020B0503040504020204" pitchFamily="34" charset="0"/>
              </a:rPr>
              <a:t>Ответ</a:t>
            </a:r>
            <a:endParaRPr lang="ru-RU" sz="1400" dirty="0">
              <a:solidFill>
                <a:srgbClr val="00C265"/>
              </a:solidFill>
            </a:endParaRPr>
          </a:p>
        </p:txBody>
      </p:sp>
      <p:sp>
        <p:nvSpPr>
          <p:cNvPr id="4" name="Скругленный прямоугольник 3">
            <a:extLst>
              <a:ext uri="{FF2B5EF4-FFF2-40B4-BE49-F238E27FC236}">
                <a16:creationId xmlns:a16="http://schemas.microsoft.com/office/drawing/2014/main" id="{6E86E095-716B-D1CC-BEFE-3F751FF89EAC}"/>
              </a:ext>
            </a:extLst>
          </p:cNvPr>
          <p:cNvSpPr/>
          <p:nvPr/>
        </p:nvSpPr>
        <p:spPr>
          <a:xfrm flipH="1">
            <a:off x="13233284" y="494676"/>
            <a:ext cx="936000" cy="433984"/>
          </a:xfrm>
          <a:prstGeom prst="roundRect">
            <a:avLst>
              <a:gd name="adj" fmla="val 50000"/>
            </a:avLst>
          </a:prstGeom>
          <a:noFill/>
          <a:ln w="31750">
            <a:gradFill flip="none" rotWithShape="1">
              <a:gsLst>
                <a:gs pos="0">
                  <a:srgbClr val="00B0F0"/>
                </a:gs>
                <a:gs pos="100000">
                  <a:srgbClr val="00C265"/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FA17537-65CD-D402-166E-FDC9E3FAB18A}"/>
              </a:ext>
            </a:extLst>
          </p:cNvPr>
          <p:cNvSpPr txBox="1"/>
          <p:nvPr/>
        </p:nvSpPr>
        <p:spPr>
          <a:xfrm>
            <a:off x="13278941" y="475836"/>
            <a:ext cx="844687" cy="430887"/>
          </a:xfrm>
          <a:prstGeom prst="rect">
            <a:avLst/>
          </a:prstGeom>
          <a:noFill/>
        </p:spPr>
        <p:txBody>
          <a:bodyPr wrap="square" anchor="b">
            <a:spAutoFit/>
          </a:bodyPr>
          <a:lstStyle/>
          <a:p>
            <a:pPr algn="ctr">
              <a:tabLst>
                <a:tab pos="6253163" algn="l"/>
              </a:tabLst>
            </a:pPr>
            <a:r>
              <a:rPr lang="ru-RU" sz="2200" dirty="0">
                <a:solidFill>
                  <a:srgbClr val="00C265"/>
                </a:solidFill>
                <a:latin typeface="SB Sans Display" panose="020B0503040504020204" pitchFamily="34" charset="0"/>
                <a:ea typeface="Martel Sans" pitchFamily="34" charset="-122"/>
                <a:cs typeface="SB Sans Display" panose="020B0503040504020204" pitchFamily="34" charset="0"/>
              </a:rPr>
              <a:t>4</a:t>
            </a:r>
            <a:r>
              <a:rPr lang="en-US" sz="2200" dirty="0">
                <a:solidFill>
                  <a:srgbClr val="00C265"/>
                </a:solidFill>
                <a:latin typeface="SB Sans Display" panose="020B0503040504020204" pitchFamily="34" charset="0"/>
                <a:ea typeface="Martel Sans" pitchFamily="34" charset="-122"/>
                <a:cs typeface="SB Sans Display" panose="020B0503040504020204" pitchFamily="34" charset="0"/>
              </a:rPr>
              <a:t>/</a:t>
            </a:r>
            <a:r>
              <a:rPr lang="ru-RU" sz="2200" dirty="0">
                <a:solidFill>
                  <a:srgbClr val="00C265"/>
                </a:solidFill>
                <a:latin typeface="SB Sans Display" panose="020B0503040504020204" pitchFamily="34" charset="0"/>
                <a:ea typeface="Martel Sans" pitchFamily="34" charset="-122"/>
                <a:cs typeface="SB Sans Display" panose="020B0503040504020204" pitchFamily="34" charset="0"/>
              </a:rPr>
              <a:t>4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0C81F3B-473B-9811-B4F6-B220F5459A37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64462" t="5945" r="2582" b="61980"/>
          <a:stretch>
            <a:fillRect/>
          </a:stretch>
        </p:blipFill>
        <p:spPr>
          <a:xfrm rot="21304142">
            <a:off x="12396479" y="4326316"/>
            <a:ext cx="1959996" cy="178769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D02CDAE-0A30-0666-104C-FC6530DC1E52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t="20202" r="29873" b="38449"/>
          <a:stretch>
            <a:fillRect/>
          </a:stretch>
        </p:blipFill>
        <p:spPr>
          <a:xfrm>
            <a:off x="3876838" y="5553307"/>
            <a:ext cx="4843416" cy="2676293"/>
          </a:xfrm>
          <a:prstGeom prst="rect">
            <a:avLst/>
          </a:prstGeom>
        </p:spPr>
      </p:pic>
      <p:sp>
        <p:nvSpPr>
          <p:cNvPr id="3" name="Text 0">
            <a:extLst>
              <a:ext uri="{FF2B5EF4-FFF2-40B4-BE49-F238E27FC236}">
                <a16:creationId xmlns:a16="http://schemas.microsoft.com/office/drawing/2014/main" id="{79C411A2-1D60-F90F-A954-942E64A5113F}"/>
              </a:ext>
            </a:extLst>
          </p:cNvPr>
          <p:cNvSpPr/>
          <p:nvPr/>
        </p:nvSpPr>
        <p:spPr>
          <a:xfrm>
            <a:off x="444116" y="459543"/>
            <a:ext cx="9101567" cy="72794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4799"/>
              </a:lnSpc>
            </a:pPr>
            <a:r>
              <a:rPr lang="en-US" sz="4799" dirty="0">
                <a:solidFill>
                  <a:srgbClr val="FFFFFF">
                    <a:alpha val="100000"/>
                  </a:srgbClr>
                </a:solidFill>
                <a:latin typeface="SB Sans Display" panose="020B0503040504020204" pitchFamily="34" charset="0"/>
                <a:cs typeface="SB Sans Display" panose="020B0503040504020204" pitchFamily="34" charset="0"/>
              </a:rPr>
              <a:t>FAQ</a:t>
            </a:r>
            <a:r>
              <a:rPr lang="ru-RU" sz="4799" dirty="0">
                <a:solidFill>
                  <a:srgbClr val="FFFFFF">
                    <a:alpha val="100000"/>
                  </a:srgbClr>
                </a:solidFill>
                <a:latin typeface="SB Sans Display" panose="020B0503040504020204" pitchFamily="34" charset="0"/>
                <a:cs typeface="SB Sans Display" panose="020B0503040504020204" pitchFamily="34" charset="0"/>
              </a:rPr>
              <a:t> </a:t>
            </a:r>
            <a:r>
              <a:rPr lang="en-US" sz="4799" dirty="0">
                <a:solidFill>
                  <a:srgbClr val="FFFFFF">
                    <a:alpha val="100000"/>
                  </a:srgbClr>
                </a:solidFill>
                <a:latin typeface="SB Sans Display" panose="020B0503040504020204" pitchFamily="34" charset="0"/>
                <a:cs typeface="SB Sans Display" panose="020B0503040504020204" pitchFamily="34" charset="0"/>
              </a:rPr>
              <a:t>2</a:t>
            </a:r>
            <a:r>
              <a:rPr lang="ru-RU" sz="4799" dirty="0">
                <a:solidFill>
                  <a:srgbClr val="FFFFFF">
                    <a:alpha val="100000"/>
                  </a:srgbClr>
                </a:solidFill>
                <a:latin typeface="SB Sans Display" panose="020B0503040504020204" pitchFamily="34" charset="0"/>
                <a:cs typeface="SB Sans Display" panose="020B0503040504020204" pitchFamily="34" charset="0"/>
              </a:rPr>
              <a:t> из 2</a:t>
            </a:r>
          </a:p>
        </p:txBody>
      </p:sp>
    </p:spTree>
    <p:extLst>
      <p:ext uri="{BB962C8B-B14F-4D97-AF65-F5344CB8AC3E}">
        <p14:creationId xmlns:p14="http://schemas.microsoft.com/office/powerpoint/2010/main" val="36393065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E1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 0" descr=" ">
            <a:extLst>
              <a:ext uri="{FF2B5EF4-FFF2-40B4-BE49-F238E27FC236}">
                <a16:creationId xmlns:a16="http://schemas.microsoft.com/office/drawing/2014/main" id="{A50837BC-5DBD-D646-6B5A-EEEDF1AB04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4603438" y="536"/>
            <a:ext cx="10026886" cy="8228529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065C8A0A-A01C-DE91-C0A2-4E7DCE1336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866184" y="633046"/>
            <a:ext cx="6922477" cy="4860989"/>
          </a:xfrm>
          <a:prstGeom prst="rect">
            <a:avLst/>
          </a:prstGeom>
        </p:spPr>
      </p:pic>
      <p:sp>
        <p:nvSpPr>
          <p:cNvPr id="25" name="Скругленный прямоугольник 24">
            <a:extLst>
              <a:ext uri="{FF2B5EF4-FFF2-40B4-BE49-F238E27FC236}">
                <a16:creationId xmlns:a16="http://schemas.microsoft.com/office/drawing/2014/main" id="{66E66551-EA21-0BA6-6156-904642A3B3AD}"/>
              </a:ext>
            </a:extLst>
          </p:cNvPr>
          <p:cNvSpPr/>
          <p:nvPr/>
        </p:nvSpPr>
        <p:spPr>
          <a:xfrm flipH="1">
            <a:off x="9414163" y="1492827"/>
            <a:ext cx="4778085" cy="5875020"/>
          </a:xfrm>
          <a:prstGeom prst="roundRect">
            <a:avLst>
              <a:gd name="adj" fmla="val 5483"/>
            </a:avLst>
          </a:prstGeom>
          <a:gradFill>
            <a:gsLst>
              <a:gs pos="0">
                <a:srgbClr val="EEF3FF">
                  <a:alpha val="20000"/>
                </a:srgbClr>
              </a:gs>
              <a:gs pos="67000">
                <a:srgbClr val="323434">
                  <a:alpha val="0"/>
                </a:srgbClr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кругленный прямоугольник 8">
            <a:extLst>
              <a:ext uri="{FF2B5EF4-FFF2-40B4-BE49-F238E27FC236}">
                <a16:creationId xmlns:a16="http://schemas.microsoft.com/office/drawing/2014/main" id="{F3A58A4B-8D6F-EAB6-BF4A-871A7D261E7A}"/>
              </a:ext>
            </a:extLst>
          </p:cNvPr>
          <p:cNvSpPr/>
          <p:nvPr/>
        </p:nvSpPr>
        <p:spPr>
          <a:xfrm>
            <a:off x="438150" y="1485900"/>
            <a:ext cx="8764216" cy="5875020"/>
          </a:xfrm>
          <a:prstGeom prst="roundRect">
            <a:avLst>
              <a:gd name="adj" fmla="val 5483"/>
            </a:avLst>
          </a:prstGeom>
          <a:gradFill flip="none" rotWithShape="1">
            <a:gsLst>
              <a:gs pos="0">
                <a:srgbClr val="EEF3FF">
                  <a:alpha val="20000"/>
                </a:srgbClr>
              </a:gs>
              <a:gs pos="49000">
                <a:srgbClr val="323434">
                  <a:alpha val="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87B0AD32-3FA4-4D0E-093B-803823CFAC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38150" y="1283677"/>
            <a:ext cx="4707328" cy="1836435"/>
          </a:xfrm>
          <a:prstGeom prst="rect">
            <a:avLst/>
          </a:prstGeom>
        </p:spPr>
      </p:pic>
      <p:sp>
        <p:nvSpPr>
          <p:cNvPr id="3" name="Text 1">
            <a:extLst>
              <a:ext uri="{FF2B5EF4-FFF2-40B4-BE49-F238E27FC236}">
                <a16:creationId xmlns:a16="http://schemas.microsoft.com/office/drawing/2014/main" id="{4FFFDEF6-62E9-3D62-2700-CA89F37A4F05}"/>
              </a:ext>
            </a:extLst>
          </p:cNvPr>
          <p:cNvSpPr/>
          <p:nvPr/>
        </p:nvSpPr>
        <p:spPr>
          <a:xfrm>
            <a:off x="888341" y="2819589"/>
            <a:ext cx="7469678" cy="86542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buNone/>
              <a:tabLst>
                <a:tab pos="6253163" algn="l"/>
              </a:tabLst>
            </a:pPr>
            <a:r>
              <a:rPr lang="ru-RU" sz="3000" dirty="0">
                <a:solidFill>
                  <a:schemeClr val="bg1"/>
                </a:solidFill>
                <a:latin typeface="SB Sans Display" panose="020B0503040504020204" pitchFamily="34" charset="0"/>
                <a:ea typeface="Martel Sans" pitchFamily="34" charset="-122"/>
                <a:cs typeface="SB Sans Display" panose="020B0503040504020204" pitchFamily="34" charset="0"/>
              </a:rPr>
              <a:t>доходность по а</a:t>
            </a:r>
            <a:r>
              <a:rPr lang="en-US" sz="3000" dirty="0" err="1">
                <a:solidFill>
                  <a:schemeClr val="bg1"/>
                </a:solidFill>
                <a:latin typeface="SB Sans Display" panose="020B0503040504020204" pitchFamily="34" charset="0"/>
                <a:ea typeface="Martel Sans" pitchFamily="34" charset="-122"/>
                <a:cs typeface="SB Sans Display" panose="020B0503040504020204" pitchFamily="34" charset="0"/>
              </a:rPr>
              <a:t>кци</a:t>
            </a:r>
            <a:r>
              <a:rPr lang="ru-RU" sz="3000" dirty="0">
                <a:solidFill>
                  <a:schemeClr val="bg1"/>
                </a:solidFill>
                <a:latin typeface="SB Sans Display" panose="020B0503040504020204" pitchFamily="34" charset="0"/>
                <a:ea typeface="Martel Sans" pitchFamily="34" charset="-122"/>
                <a:cs typeface="SB Sans Display" panose="020B0503040504020204" pitchFamily="34" charset="0"/>
              </a:rPr>
              <a:t>ям</a:t>
            </a:r>
            <a:r>
              <a:rPr lang="en-US" sz="3000" dirty="0">
                <a:solidFill>
                  <a:schemeClr val="bg1"/>
                </a:solidFill>
                <a:latin typeface="SB Sans Display" panose="020B0503040504020204" pitchFamily="34" charset="0"/>
                <a:ea typeface="Martel Sans" pitchFamily="34" charset="-122"/>
                <a:cs typeface="SB Sans Display" panose="020B0503040504020204" pitchFamily="34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SB Sans Display" panose="020B0503040504020204" pitchFamily="34" charset="0"/>
                <a:ea typeface="Martel Sans" pitchFamily="34" charset="-122"/>
                <a:cs typeface="SB Sans Display" panose="020B0503040504020204" pitchFamily="34" charset="0"/>
              </a:rPr>
              <a:t>Сбера</a:t>
            </a:r>
            <a:endParaRPr lang="en-US" sz="3000" dirty="0">
              <a:solidFill>
                <a:schemeClr val="bg1"/>
              </a:solidFill>
              <a:latin typeface="SB Sans Display" panose="020B0503040504020204" pitchFamily="34" charset="0"/>
              <a:ea typeface="Martel Sans" pitchFamily="34" charset="-122"/>
              <a:cs typeface="SB Sans Display" panose="020B0503040504020204" pitchFamily="34" charset="0"/>
            </a:endParaRPr>
          </a:p>
          <a:p>
            <a:pPr>
              <a:buNone/>
              <a:tabLst>
                <a:tab pos="6253163" algn="l"/>
              </a:tabLst>
            </a:pPr>
            <a:r>
              <a:rPr lang="en-US" sz="3000" dirty="0" err="1">
                <a:solidFill>
                  <a:schemeClr val="bg1"/>
                </a:solidFill>
                <a:latin typeface="SB Sans Display" panose="020B0503040504020204" pitchFamily="34" charset="0"/>
                <a:ea typeface="Martel Sans" pitchFamily="34" charset="-122"/>
                <a:cs typeface="SB Sans Display" panose="020B0503040504020204" pitchFamily="34" charset="0"/>
              </a:rPr>
              <a:t>за</a:t>
            </a:r>
            <a:r>
              <a:rPr lang="en-US" sz="3000" dirty="0">
                <a:solidFill>
                  <a:schemeClr val="bg1"/>
                </a:solidFill>
                <a:latin typeface="SB Sans Display" panose="020B0503040504020204" pitchFamily="34" charset="0"/>
                <a:ea typeface="Martel Sans" pitchFamily="34" charset="-122"/>
                <a:cs typeface="SB Sans Display" panose="020B0503040504020204" pitchFamily="34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SB Sans Display" panose="020B0503040504020204" pitchFamily="34" charset="0"/>
                <a:ea typeface="Martel Sans" pitchFamily="34" charset="-122"/>
                <a:cs typeface="SB Sans Display" panose="020B0503040504020204" pitchFamily="34" charset="0"/>
              </a:rPr>
              <a:t>последние</a:t>
            </a:r>
            <a:r>
              <a:rPr lang="en-US" sz="3000" dirty="0">
                <a:solidFill>
                  <a:schemeClr val="bg1"/>
                </a:solidFill>
                <a:latin typeface="SB Sans Display" panose="020B0503040504020204" pitchFamily="34" charset="0"/>
                <a:ea typeface="Martel Sans" pitchFamily="34" charset="-122"/>
                <a:cs typeface="SB Sans Display" panose="020B0503040504020204" pitchFamily="34" charset="0"/>
              </a:rPr>
              <a:t> 10 </a:t>
            </a:r>
            <a:r>
              <a:rPr lang="en-US" sz="3000" dirty="0" err="1">
                <a:solidFill>
                  <a:schemeClr val="bg1"/>
                </a:solidFill>
                <a:latin typeface="SB Sans Display" panose="020B0503040504020204" pitchFamily="34" charset="0"/>
                <a:ea typeface="Martel Sans" pitchFamily="34" charset="-122"/>
                <a:cs typeface="SB Sans Display" panose="020B0503040504020204" pitchFamily="34" charset="0"/>
              </a:rPr>
              <a:t>лет</a:t>
            </a:r>
            <a:r>
              <a:rPr lang="ru-RU" sz="3000" dirty="0">
                <a:solidFill>
                  <a:schemeClr val="bg1"/>
                </a:solidFill>
                <a:latin typeface="SB Sans Display" panose="020B0503040504020204" pitchFamily="34" charset="0"/>
                <a:ea typeface="Martel Sans" pitchFamily="34" charset="-122"/>
                <a:cs typeface="SB Sans Display" panose="020B0503040504020204" pitchFamily="34" charset="0"/>
              </a:rPr>
              <a:t>*</a:t>
            </a:r>
            <a:r>
              <a:rPr lang="en-US" sz="3000" dirty="0">
                <a:solidFill>
                  <a:schemeClr val="bg1"/>
                </a:solidFill>
                <a:latin typeface="SB Sans Display" panose="020B0503040504020204" pitchFamily="34" charset="0"/>
                <a:ea typeface="Martel Sans" pitchFamily="34" charset="-122"/>
                <a:cs typeface="SB Sans Display" panose="020B0503040504020204" pitchFamily="34" charset="0"/>
              </a:rPr>
              <a:t>!</a:t>
            </a:r>
            <a:endParaRPr lang="ru-RU" sz="3000" dirty="0">
              <a:solidFill>
                <a:schemeClr val="bg1"/>
              </a:solidFill>
              <a:latin typeface="SB Sans Display" panose="020B0503040504020204" pitchFamily="34" charset="0"/>
              <a:ea typeface="Martel Sans" pitchFamily="34" charset="-122"/>
              <a:cs typeface="SB Sans Display" panose="020B0503040504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6416EF9-262C-0209-B0C9-7B594D086404}"/>
              </a:ext>
            </a:extLst>
          </p:cNvPr>
          <p:cNvSpPr txBox="1"/>
          <p:nvPr/>
        </p:nvSpPr>
        <p:spPr>
          <a:xfrm>
            <a:off x="832734" y="7580347"/>
            <a:ext cx="32574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>
                <a:solidFill>
                  <a:schemeClr val="bg1">
                    <a:alpha val="50000"/>
                  </a:schemeClr>
                </a:solidFill>
                <a:latin typeface="SB Sans Display" panose="020B0503040504020204" pitchFamily="34" charset="0"/>
                <a:ea typeface="Martel Sans" pitchFamily="34" charset="-122"/>
                <a:cs typeface="SB Sans Display" panose="020B0503040504020204" pitchFamily="34" charset="0"/>
              </a:rPr>
              <a:t>*с учётом реинвестирования дивидендов</a:t>
            </a:r>
            <a:endParaRPr lang="ru-RU" sz="1200" dirty="0">
              <a:solidFill>
                <a:schemeClr val="bg1">
                  <a:alpha val="50000"/>
                </a:schemeClr>
              </a:solidFill>
            </a:endParaRPr>
          </a:p>
        </p:txBody>
      </p:sp>
      <p:graphicFrame>
        <p:nvGraphicFramePr>
          <p:cNvPr id="4" name="Диаграмма 3">
            <a:extLst>
              <a:ext uri="{FF2B5EF4-FFF2-40B4-BE49-F238E27FC236}">
                <a16:creationId xmlns:a16="http://schemas.microsoft.com/office/drawing/2014/main" id="{B0425712-9D15-AC33-45DA-29B8C42F8FC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13041181"/>
              </p:ext>
            </p:extLst>
          </p:nvPr>
        </p:nvGraphicFramePr>
        <p:xfrm>
          <a:off x="841412" y="3886200"/>
          <a:ext cx="7907734" cy="34779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F6BFDA1B-E9C0-F9DF-AF47-74F6B7FFBDD3}"/>
              </a:ext>
            </a:extLst>
          </p:cNvPr>
          <p:cNvSpPr txBox="1"/>
          <p:nvPr/>
        </p:nvSpPr>
        <p:spPr>
          <a:xfrm>
            <a:off x="10238032" y="1812395"/>
            <a:ext cx="4105096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200" dirty="0">
                <a:solidFill>
                  <a:schemeClr val="bg1"/>
                </a:solidFill>
                <a:latin typeface="SB Sans Display" panose="020B0503040504020204" pitchFamily="34" charset="0"/>
                <a:ea typeface="Martel Sans" pitchFamily="34" charset="-122"/>
                <a:cs typeface="SB Sans Display" panose="020B0503040504020204" pitchFamily="34" charset="0"/>
              </a:rPr>
              <a:t>Сканируй </a:t>
            </a:r>
            <a:r>
              <a:rPr lang="en-US" sz="2200" dirty="0">
                <a:solidFill>
                  <a:schemeClr val="bg1"/>
                </a:solidFill>
                <a:latin typeface="SB Sans Display" panose="020B0503040504020204" pitchFamily="34" charset="0"/>
                <a:ea typeface="Martel Sans" pitchFamily="34" charset="-122"/>
                <a:cs typeface="SB Sans Display" panose="020B0503040504020204" pitchFamily="34" charset="0"/>
              </a:rPr>
              <a:t>QR-</a:t>
            </a:r>
            <a:r>
              <a:rPr lang="ru-RU" sz="2200" dirty="0">
                <a:solidFill>
                  <a:schemeClr val="bg1"/>
                </a:solidFill>
                <a:latin typeface="SB Sans Display" panose="020B0503040504020204" pitchFamily="34" charset="0"/>
                <a:ea typeface="Martel Sans" pitchFamily="34" charset="-122"/>
                <a:cs typeface="SB Sans Display" panose="020B0503040504020204" pitchFamily="34" charset="0"/>
              </a:rPr>
              <a:t>код  </a:t>
            </a:r>
          </a:p>
          <a:p>
            <a:r>
              <a:rPr lang="ru-RU" sz="2200" dirty="0">
                <a:solidFill>
                  <a:schemeClr val="bg1"/>
                </a:solidFill>
                <a:latin typeface="SB Sans Display" panose="020B0503040504020204" pitchFamily="34" charset="0"/>
                <a:ea typeface="Martel Sans" pitchFamily="34" charset="-122"/>
                <a:cs typeface="SB Sans Display" panose="020B0503040504020204" pitchFamily="34" charset="0"/>
              </a:rPr>
              <a:t>и </a:t>
            </a:r>
            <a:r>
              <a:rPr lang="ru-RU" sz="2200" b="1" dirty="0">
                <a:solidFill>
                  <a:schemeClr val="bg1"/>
                </a:solidFill>
                <a:latin typeface="SB Sans Display Semibold" panose="020B0503040504020204" pitchFamily="34" charset="0"/>
                <a:ea typeface="Martel Sans" pitchFamily="34" charset="-122"/>
                <a:cs typeface="SB Sans Display Semibold" panose="020B0503040504020204" pitchFamily="34" charset="0"/>
              </a:rPr>
              <a:t>залетай в Инвест </a:t>
            </a:r>
            <a:r>
              <a:rPr lang="ru-RU" sz="2200" b="1" dirty="0" err="1">
                <a:solidFill>
                  <a:schemeClr val="bg1"/>
                </a:solidFill>
                <a:latin typeface="SB Sans Display Semibold" panose="020B0503040504020204" pitchFamily="34" charset="0"/>
                <a:ea typeface="Martel Sans" pitchFamily="34" charset="-122"/>
                <a:cs typeface="SB Sans Display Semibold" panose="020B0503040504020204" pitchFamily="34" charset="0"/>
              </a:rPr>
              <a:t>Чемп</a:t>
            </a:r>
            <a:br>
              <a:rPr lang="en-US" sz="2200" b="1" dirty="0">
                <a:solidFill>
                  <a:schemeClr val="bg1"/>
                </a:solidFill>
                <a:latin typeface="SB Sans Display Semibold" panose="020B0503040504020204" pitchFamily="34" charset="0"/>
                <a:ea typeface="Martel Sans" pitchFamily="34" charset="-122"/>
                <a:cs typeface="SB Sans Display Semibold" panose="020B0503040504020204" pitchFamily="34" charset="0"/>
              </a:rPr>
            </a:br>
            <a:r>
              <a:rPr lang="ru-RU" sz="2200" b="1" dirty="0">
                <a:solidFill>
                  <a:schemeClr val="bg1"/>
                </a:solidFill>
                <a:latin typeface="SB Sans Display Semibold" panose="020B0503040504020204" pitchFamily="34" charset="0"/>
                <a:ea typeface="Martel Sans" pitchFamily="34" charset="-122"/>
                <a:cs typeface="SB Sans Display Semibold" panose="020B0503040504020204" pitchFamily="34" charset="0"/>
              </a:rPr>
              <a:t>от </a:t>
            </a:r>
            <a:r>
              <a:rPr lang="ru-RU" sz="2200" b="1" dirty="0" err="1">
                <a:solidFill>
                  <a:schemeClr val="bg1"/>
                </a:solidFill>
                <a:latin typeface="SB Sans Display Semibold" panose="020B0503040504020204" pitchFamily="34" charset="0"/>
                <a:ea typeface="Martel Sans" pitchFamily="34" charset="-122"/>
                <a:cs typeface="SB Sans Display Semibold" panose="020B0503040504020204" pitchFamily="34" charset="0"/>
              </a:rPr>
              <a:t>СберИнвестиций</a:t>
            </a:r>
            <a:endParaRPr lang="ru-RU" sz="2200" b="1" dirty="0">
              <a:solidFill>
                <a:schemeClr val="bg1"/>
              </a:solidFill>
              <a:latin typeface="SB Sans Display Semibold" panose="020B0503040504020204" pitchFamily="34" charset="0"/>
              <a:ea typeface="Martel Sans" pitchFamily="34" charset="-122"/>
              <a:cs typeface="SB Sans Display Semibold" panose="020B0503040504020204" pitchFamily="34" charset="0"/>
            </a:endParaRP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1A1C26F0-2710-29F7-D844-11C9E5255B3F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20202" r="29873" b="38449"/>
          <a:stretch>
            <a:fillRect/>
          </a:stretch>
        </p:blipFill>
        <p:spPr>
          <a:xfrm>
            <a:off x="5222118" y="6005946"/>
            <a:ext cx="4024253" cy="2223654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863F21A3-DB37-6A23-4DF6-B02F619CB7BE}"/>
              </a:ext>
            </a:extLst>
          </p:cNvPr>
          <p:cNvSpPr txBox="1"/>
          <p:nvPr/>
        </p:nvSpPr>
        <p:spPr>
          <a:xfrm>
            <a:off x="1349108" y="1664915"/>
            <a:ext cx="73152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8000" dirty="0">
                <a:solidFill>
                  <a:srgbClr val="00C265"/>
                </a:solidFill>
                <a:latin typeface="SB Sans Display" panose="020B0503040504020204" pitchFamily="34" charset="0"/>
                <a:cs typeface="SB Sans Display" panose="020B0503040504020204" pitchFamily="34" charset="0"/>
              </a:rPr>
              <a:t>600%</a:t>
            </a:r>
            <a:r>
              <a:rPr lang="en-US" sz="8000" dirty="0">
                <a:solidFill>
                  <a:schemeClr val="bg1"/>
                </a:solidFill>
                <a:latin typeface="SB Sans Display" panose="020B0503040504020204" pitchFamily="34" charset="0"/>
                <a:ea typeface="Martel Sans" pitchFamily="34" charset="-122"/>
                <a:cs typeface="SB Sans Display" panose="020B0503040504020204" pitchFamily="34" charset="0"/>
              </a:rPr>
              <a:t> </a:t>
            </a:r>
            <a:endParaRPr lang="ru-RU" sz="8000" dirty="0"/>
          </a:p>
        </p:txBody>
      </p:sp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5DFCD370-4C8D-6AC0-C6E8-101A2FB14FA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93651" y="2216173"/>
            <a:ext cx="386195" cy="386195"/>
          </a:xfrm>
          <a:prstGeom prst="rect">
            <a:avLst/>
          </a:prstGeom>
        </p:spPr>
      </p:pic>
      <p:sp>
        <p:nvSpPr>
          <p:cNvPr id="42" name="Скругленный прямоугольник 41">
            <a:extLst>
              <a:ext uri="{FF2B5EF4-FFF2-40B4-BE49-F238E27FC236}">
                <a16:creationId xmlns:a16="http://schemas.microsoft.com/office/drawing/2014/main" id="{BAF7EA00-60BC-8ED8-CB04-7E2451B3BB99}"/>
              </a:ext>
            </a:extLst>
          </p:cNvPr>
          <p:cNvSpPr/>
          <p:nvPr/>
        </p:nvSpPr>
        <p:spPr>
          <a:xfrm flipH="1">
            <a:off x="9353912" y="1447970"/>
            <a:ext cx="4886627" cy="6008481"/>
          </a:xfrm>
          <a:prstGeom prst="roundRect">
            <a:avLst>
              <a:gd name="adj" fmla="val 5483"/>
            </a:avLst>
          </a:prstGeom>
          <a:noFill/>
          <a:ln w="31750">
            <a:gradFill>
              <a:gsLst>
                <a:gs pos="0">
                  <a:srgbClr val="00B0F0"/>
                </a:gs>
                <a:gs pos="100000">
                  <a:srgbClr val="00C265"/>
                </a:gs>
              </a:gsLst>
              <a:lin ang="5400000" scaled="1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CE748B29-3A4F-9919-3055-53D7E70F5D50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64462" t="5945" r="2582" b="61980"/>
          <a:stretch>
            <a:fillRect/>
          </a:stretch>
        </p:blipFill>
        <p:spPr>
          <a:xfrm rot="543408">
            <a:off x="8201016" y="2031203"/>
            <a:ext cx="1772145" cy="1616353"/>
          </a:xfrm>
          <a:prstGeom prst="rect">
            <a:avLst/>
          </a:prstGeom>
        </p:spPr>
      </p:pic>
      <p:sp>
        <p:nvSpPr>
          <p:cNvPr id="5" name="Text 0">
            <a:extLst>
              <a:ext uri="{FF2B5EF4-FFF2-40B4-BE49-F238E27FC236}">
                <a16:creationId xmlns:a16="http://schemas.microsoft.com/office/drawing/2014/main" id="{23ADE986-D6FB-464E-4405-AD430D079373}"/>
              </a:ext>
            </a:extLst>
          </p:cNvPr>
          <p:cNvSpPr/>
          <p:nvPr/>
        </p:nvSpPr>
        <p:spPr>
          <a:xfrm>
            <a:off x="444116" y="459543"/>
            <a:ext cx="11928859" cy="72794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4799"/>
              </a:lnSpc>
            </a:pPr>
            <a:r>
              <a:rPr lang="ru-RU" sz="4800" dirty="0">
                <a:solidFill>
                  <a:schemeClr val="bg1"/>
                </a:solidFill>
                <a:latin typeface="SB Sans Display" panose="020B0503040504020204" pitchFamily="34" charset="0"/>
                <a:ea typeface="Kanit Light" pitchFamily="34" charset="-122"/>
                <a:cs typeface="SB Sans Display" panose="020B0503040504020204" pitchFamily="34" charset="0"/>
              </a:rPr>
              <a:t>Как вам </a:t>
            </a:r>
            <a:r>
              <a:rPr lang="ru-RU" sz="4800" b="1" dirty="0">
                <a:solidFill>
                  <a:schemeClr val="bg1"/>
                </a:solidFill>
                <a:latin typeface="SB Sans Display Semibold" panose="020B0503040504020204" pitchFamily="34" charset="0"/>
                <a:ea typeface="Kanit Light" pitchFamily="34" charset="-122"/>
                <a:cs typeface="SB Sans Display Semibold" panose="020B0503040504020204" pitchFamily="34" charset="0"/>
              </a:rPr>
              <a:t>такие</a:t>
            </a:r>
            <a:r>
              <a:rPr lang="ru-RU" sz="4800" dirty="0">
                <a:solidFill>
                  <a:schemeClr val="bg1"/>
                </a:solidFill>
                <a:latin typeface="SB Sans Display" panose="020B0503040504020204" pitchFamily="34" charset="0"/>
                <a:ea typeface="Kanit Light" pitchFamily="34" charset="-122"/>
                <a:cs typeface="SB Sans Display" panose="020B0503040504020204" pitchFamily="34" charset="0"/>
              </a:rPr>
              <a:t> инвестиции?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F48FAB7-11A1-B9F1-9B84-C1F6CA4EB14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821047" y="3180871"/>
            <a:ext cx="3986334" cy="398633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3514603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E1B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A9D84AA-9AD0-E01B-A159-C346C4C67D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Picture 2">
            <a:extLst>
              <a:ext uri="{FF2B5EF4-FFF2-40B4-BE49-F238E27FC236}">
                <a16:creationId xmlns:a16="http://schemas.microsoft.com/office/drawing/2014/main" id="{E0EB2314-51FD-EAA9-8C76-07C7324812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57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6000"/>
          <a:stretch>
            <a:fillRect/>
          </a:stretch>
        </p:blipFill>
        <p:spPr bwMode="auto">
          <a:xfrm>
            <a:off x="-1" y="-1"/>
            <a:ext cx="14630401" cy="8229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45675BE0-6C89-B9D7-9888-DE55669F9327}"/>
              </a:ext>
            </a:extLst>
          </p:cNvPr>
          <p:cNvGrpSpPr/>
          <p:nvPr/>
        </p:nvGrpSpPr>
        <p:grpSpPr>
          <a:xfrm rot="10800000">
            <a:off x="0" y="0"/>
            <a:ext cx="14630324" cy="9829799"/>
            <a:chOff x="0" y="-1600198"/>
            <a:chExt cx="14630324" cy="9829799"/>
          </a:xfrm>
        </p:grpSpPr>
        <p:pic>
          <p:nvPicPr>
            <p:cNvPr id="18" name="Image 1" descr=" ">
              <a:extLst>
                <a:ext uri="{FF2B5EF4-FFF2-40B4-BE49-F238E27FC236}">
                  <a16:creationId xmlns:a16="http://schemas.microsoft.com/office/drawing/2014/main" id="{7339460B-CB00-F28C-A293-389ED9912D7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5400000">
              <a:off x="5543473" y="-857249"/>
              <a:ext cx="9829799" cy="8343902"/>
            </a:xfrm>
            <a:prstGeom prst="rect">
              <a:avLst/>
            </a:prstGeom>
          </p:spPr>
        </p:pic>
        <p:pic>
          <p:nvPicPr>
            <p:cNvPr id="17" name="Image 0" descr=" ">
              <a:extLst>
                <a:ext uri="{FF2B5EF4-FFF2-40B4-BE49-F238E27FC236}">
                  <a16:creationId xmlns:a16="http://schemas.microsoft.com/office/drawing/2014/main" id="{5CD9283B-7E6B-EB7D-7261-4567E44E5C7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536"/>
              <a:ext cx="10026886" cy="8228529"/>
            </a:xfrm>
            <a:prstGeom prst="rect">
              <a:avLst/>
            </a:prstGeom>
          </p:spPr>
        </p:pic>
      </p:grpSp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006748BF-1C46-52AB-815F-008B39617468}"/>
              </a:ext>
            </a:extLst>
          </p:cNvPr>
          <p:cNvGrpSpPr/>
          <p:nvPr/>
        </p:nvGrpSpPr>
        <p:grpSpPr>
          <a:xfrm>
            <a:off x="438150" y="1487132"/>
            <a:ext cx="13728700" cy="6456754"/>
            <a:chOff x="438150" y="2064142"/>
            <a:chExt cx="13728700" cy="5885472"/>
          </a:xfrm>
        </p:grpSpPr>
        <p:sp>
          <p:nvSpPr>
            <p:cNvPr id="5" name="Скругленный прямоугольник 4">
              <a:extLst>
                <a:ext uri="{FF2B5EF4-FFF2-40B4-BE49-F238E27FC236}">
                  <a16:creationId xmlns:a16="http://schemas.microsoft.com/office/drawing/2014/main" id="{7823C4CB-5069-FA4B-6A2F-2A3AC579F6D0}"/>
                </a:ext>
              </a:extLst>
            </p:cNvPr>
            <p:cNvSpPr/>
            <p:nvPr/>
          </p:nvSpPr>
          <p:spPr>
            <a:xfrm>
              <a:off x="438150" y="2074594"/>
              <a:ext cx="5607050" cy="5875020"/>
            </a:xfrm>
            <a:prstGeom prst="roundRect">
              <a:avLst>
                <a:gd name="adj" fmla="val 5483"/>
              </a:avLst>
            </a:prstGeom>
            <a:gradFill flip="none" rotWithShape="1">
              <a:gsLst>
                <a:gs pos="0">
                  <a:srgbClr val="EEF3FF">
                    <a:alpha val="20000"/>
                  </a:srgbClr>
                </a:gs>
                <a:gs pos="49000">
                  <a:srgbClr val="323434">
                    <a:alpha val="0"/>
                  </a:srgbClr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" name="Скругленный прямоугольник 6">
              <a:extLst>
                <a:ext uri="{FF2B5EF4-FFF2-40B4-BE49-F238E27FC236}">
                  <a16:creationId xmlns:a16="http://schemas.microsoft.com/office/drawing/2014/main" id="{9B1E3B09-D7A5-A854-BB8F-71C3E367593A}"/>
                </a:ext>
              </a:extLst>
            </p:cNvPr>
            <p:cNvSpPr/>
            <p:nvPr/>
          </p:nvSpPr>
          <p:spPr>
            <a:xfrm>
              <a:off x="6711696" y="2064142"/>
              <a:ext cx="7455154" cy="5875020"/>
            </a:xfrm>
            <a:prstGeom prst="roundRect">
              <a:avLst>
                <a:gd name="adj" fmla="val 5483"/>
              </a:avLst>
            </a:prstGeom>
            <a:gradFill>
              <a:gsLst>
                <a:gs pos="0">
                  <a:srgbClr val="EEF3FF">
                    <a:alpha val="20000"/>
                  </a:srgbClr>
                </a:gs>
                <a:gs pos="47000">
                  <a:srgbClr val="323434">
                    <a:alpha val="0"/>
                  </a:srgbClr>
                </a:gs>
              </a:gsLst>
              <a:lin ang="78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7AC910CE-2E03-9FE0-535D-D3473FE34EF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647496" y="4802710"/>
            <a:ext cx="6922477" cy="4860989"/>
          </a:xfrm>
          <a:prstGeom prst="rect">
            <a:avLst/>
          </a:prstGeom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7062D715-D2C2-5EC3-B2A8-F19F542E243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839200" y="4419600"/>
            <a:ext cx="6922477" cy="4860989"/>
          </a:xfrm>
          <a:prstGeom prst="rect">
            <a:avLst/>
          </a:prstGeom>
        </p:spPr>
      </p:pic>
      <p:sp>
        <p:nvSpPr>
          <p:cNvPr id="30" name="Овал 29">
            <a:extLst>
              <a:ext uri="{FF2B5EF4-FFF2-40B4-BE49-F238E27FC236}">
                <a16:creationId xmlns:a16="http://schemas.microsoft.com/office/drawing/2014/main" id="{8BF0ABD4-5245-7103-794F-BDB70CD6C4ED}"/>
              </a:ext>
            </a:extLst>
          </p:cNvPr>
          <p:cNvSpPr/>
          <p:nvPr/>
        </p:nvSpPr>
        <p:spPr>
          <a:xfrm>
            <a:off x="857068" y="5076371"/>
            <a:ext cx="5548087" cy="5548087"/>
          </a:xfrm>
          <a:prstGeom prst="ellipse">
            <a:avLst/>
          </a:prstGeom>
          <a:gradFill flip="none" rotWithShape="1">
            <a:gsLst>
              <a:gs pos="39000">
                <a:srgbClr val="EEF3FF">
                  <a:alpha val="30000"/>
                </a:srgbClr>
              </a:gs>
              <a:gs pos="83000">
                <a:srgbClr val="323434">
                  <a:alpha val="0"/>
                </a:srgbClr>
              </a:gs>
            </a:gsLst>
            <a:lin ang="16200000" scaled="1"/>
            <a:tileRect/>
          </a:gradFill>
          <a:ln w="12692" cap="flat">
            <a:noFill/>
            <a:prstDash val="solid"/>
            <a:miter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C1314E5-4F88-08A2-17CB-87D27A6FACC1}"/>
              </a:ext>
            </a:extLst>
          </p:cNvPr>
          <p:cNvSpPr txBox="1"/>
          <p:nvPr/>
        </p:nvSpPr>
        <p:spPr>
          <a:xfrm>
            <a:off x="1315017" y="1859211"/>
            <a:ext cx="4290655" cy="769441"/>
          </a:xfrm>
          <a:prstGeom prst="rect">
            <a:avLst/>
          </a:prstGeom>
          <a:noFill/>
        </p:spPr>
        <p:txBody>
          <a:bodyPr wrap="square" anchor="b">
            <a:spAutoFit/>
          </a:bodyPr>
          <a:lstStyle/>
          <a:p>
            <a:pPr indent="0">
              <a:tabLst>
                <a:tab pos="6253163" algn="l"/>
              </a:tabLst>
            </a:pPr>
            <a:r>
              <a:rPr lang="en-US" sz="2200" dirty="0" err="1">
                <a:solidFill>
                  <a:schemeClr val="bg1"/>
                </a:solidFill>
                <a:latin typeface="SB Sans Display" panose="020B0503040504020204" pitchFamily="34" charset="0"/>
                <a:ea typeface="Martel Sans" pitchFamily="34" charset="-122"/>
                <a:cs typeface="SB Sans Display" panose="020B0503040504020204" pitchFamily="34" charset="0"/>
              </a:rPr>
              <a:t>Удобное</a:t>
            </a:r>
            <a:r>
              <a:rPr lang="en-US" sz="2200" dirty="0">
                <a:solidFill>
                  <a:schemeClr val="bg1"/>
                </a:solidFill>
                <a:latin typeface="SB Sans Display" panose="020B0503040504020204" pitchFamily="34" charset="0"/>
                <a:ea typeface="Martel Sans" pitchFamily="34" charset="-122"/>
                <a:cs typeface="SB Sans Display" panose="020B0503040504020204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SB Sans Display" panose="020B0503040504020204" pitchFamily="34" charset="0"/>
                <a:ea typeface="Martel Sans" pitchFamily="34" charset="-122"/>
                <a:cs typeface="SB Sans Display" panose="020B0503040504020204" pitchFamily="34" charset="0"/>
              </a:rPr>
              <a:t>и</a:t>
            </a:r>
            <a:r>
              <a:rPr lang="en-US" sz="2200" dirty="0">
                <a:solidFill>
                  <a:schemeClr val="bg1"/>
                </a:solidFill>
                <a:latin typeface="SB Sans Display" panose="020B0503040504020204" pitchFamily="34" charset="0"/>
                <a:ea typeface="Martel Sans" pitchFamily="34" charset="-122"/>
                <a:cs typeface="SB Sans Display" panose="020B0503040504020204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SB Sans Display" panose="020B0503040504020204" pitchFamily="34" charset="0"/>
                <a:ea typeface="Martel Sans" pitchFamily="34" charset="-122"/>
                <a:cs typeface="SB Sans Display" panose="020B0503040504020204" pitchFamily="34" charset="0"/>
              </a:rPr>
              <a:t>понятное</a:t>
            </a:r>
            <a:r>
              <a:rPr lang="en-US" sz="2200" dirty="0">
                <a:solidFill>
                  <a:schemeClr val="bg1"/>
                </a:solidFill>
                <a:latin typeface="SB Sans Display" panose="020B0503040504020204" pitchFamily="34" charset="0"/>
                <a:ea typeface="Martel Sans" pitchFamily="34" charset="-122"/>
                <a:cs typeface="SB Sans Display" panose="020B0503040504020204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SB Sans Display" panose="020B0503040504020204" pitchFamily="34" charset="0"/>
                <a:ea typeface="Martel Sans" pitchFamily="34" charset="-122"/>
                <a:cs typeface="SB Sans Display" panose="020B0503040504020204" pitchFamily="34" charset="0"/>
              </a:rPr>
              <a:t>приложение</a:t>
            </a:r>
            <a:endParaRPr lang="en-US" sz="2200" dirty="0">
              <a:solidFill>
                <a:schemeClr val="bg1"/>
              </a:solidFill>
              <a:latin typeface="SB Sans Display" panose="020B0503040504020204" pitchFamily="34" charset="0"/>
              <a:ea typeface="Martel Sans" pitchFamily="34" charset="-122"/>
              <a:cs typeface="SB Sans Display" panose="020B0503040504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851AD68-07F6-F549-C722-D66E0CAAAA50}"/>
              </a:ext>
            </a:extLst>
          </p:cNvPr>
          <p:cNvSpPr txBox="1"/>
          <p:nvPr/>
        </p:nvSpPr>
        <p:spPr>
          <a:xfrm>
            <a:off x="7379245" y="1859211"/>
            <a:ext cx="4290655" cy="769441"/>
          </a:xfrm>
          <a:prstGeom prst="rect">
            <a:avLst/>
          </a:prstGeom>
          <a:noFill/>
        </p:spPr>
        <p:txBody>
          <a:bodyPr wrap="square" anchor="b">
            <a:spAutoFit/>
          </a:bodyPr>
          <a:lstStyle/>
          <a:p>
            <a:pPr>
              <a:tabLst>
                <a:tab pos="6253163" algn="l"/>
              </a:tabLst>
            </a:pPr>
            <a:r>
              <a:rPr lang="ru-RU" sz="2200" dirty="0">
                <a:solidFill>
                  <a:schemeClr val="bg1"/>
                </a:solidFill>
                <a:latin typeface="SB Sans Display" panose="020B0503040504020204" pitchFamily="34" charset="0"/>
                <a:ea typeface="Martel Sans" pitchFamily="34" charset="-122"/>
                <a:cs typeface="SB Sans Display" panose="020B0503040504020204" pitchFamily="34" charset="0"/>
              </a:rPr>
              <a:t>Обучение</a:t>
            </a:r>
          </a:p>
          <a:p>
            <a:pPr>
              <a:tabLst>
                <a:tab pos="6253163" algn="l"/>
              </a:tabLst>
            </a:pPr>
            <a:r>
              <a:rPr lang="ru-RU" sz="2200" dirty="0">
                <a:solidFill>
                  <a:schemeClr val="bg1"/>
                </a:solidFill>
                <a:latin typeface="SB Sans Display" panose="020B0503040504020204" pitchFamily="34" charset="0"/>
                <a:ea typeface="Martel Sans" pitchFamily="34" charset="-122"/>
                <a:cs typeface="SB Sans Display" panose="020B0503040504020204" pitchFamily="34" charset="0"/>
              </a:rPr>
              <a:t>инвестициям</a:t>
            </a:r>
          </a:p>
        </p:txBody>
      </p:sp>
      <p:sp>
        <p:nvSpPr>
          <p:cNvPr id="28" name="Овал 27">
            <a:extLst>
              <a:ext uri="{FF2B5EF4-FFF2-40B4-BE49-F238E27FC236}">
                <a16:creationId xmlns:a16="http://schemas.microsoft.com/office/drawing/2014/main" id="{337486BA-DA9D-2C76-3C06-8BD21DE839D8}"/>
              </a:ext>
            </a:extLst>
          </p:cNvPr>
          <p:cNvSpPr/>
          <p:nvPr/>
        </p:nvSpPr>
        <p:spPr>
          <a:xfrm>
            <a:off x="6918710" y="3258863"/>
            <a:ext cx="2463146" cy="2463146"/>
          </a:xfrm>
          <a:prstGeom prst="ellipse">
            <a:avLst/>
          </a:prstGeom>
          <a:gradFill flip="none" rotWithShape="1">
            <a:gsLst>
              <a:gs pos="39000">
                <a:srgbClr val="EEF3FF">
                  <a:alpha val="30000"/>
                </a:srgbClr>
              </a:gs>
              <a:gs pos="83000">
                <a:srgbClr val="323434">
                  <a:alpha val="0"/>
                </a:srgbClr>
              </a:gs>
            </a:gsLst>
            <a:lin ang="16200000" scaled="1"/>
            <a:tileRect/>
          </a:gradFill>
          <a:ln w="12692" cap="flat">
            <a:noFill/>
            <a:prstDash val="solid"/>
            <a:miter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F52C52D-C986-55E8-C4E0-87F3C28A2432}"/>
              </a:ext>
            </a:extLst>
          </p:cNvPr>
          <p:cNvSpPr txBox="1"/>
          <p:nvPr/>
        </p:nvSpPr>
        <p:spPr>
          <a:xfrm>
            <a:off x="6856569" y="6059337"/>
            <a:ext cx="3486057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chemeClr val="bg1">
                    <a:alpha val="80000"/>
                  </a:schemeClr>
                </a:solidFill>
                <a:latin typeface="SB Sans Display" panose="020B0503040504020204" pitchFamily="34" charset="0"/>
                <a:ea typeface="Martel Sans" pitchFamily="34" charset="-122"/>
                <a:cs typeface="SB Sans Display" panose="020B0503040504020204" pitchFamily="34" charset="0"/>
              </a:rPr>
              <a:t>Доходчивый учебник с базовыми знаниями, необходимыми </a:t>
            </a:r>
            <a:br>
              <a:rPr lang="ru-RU" sz="1600" dirty="0">
                <a:solidFill>
                  <a:schemeClr val="bg1">
                    <a:alpha val="80000"/>
                  </a:schemeClr>
                </a:solidFill>
                <a:latin typeface="SB Sans Display" panose="020B0503040504020204" pitchFamily="34" charset="0"/>
                <a:ea typeface="Martel Sans" pitchFamily="34" charset="-122"/>
                <a:cs typeface="SB Sans Display" panose="020B0503040504020204" pitchFamily="34" charset="0"/>
              </a:rPr>
            </a:br>
            <a:r>
              <a:rPr lang="ru-RU" sz="1600" dirty="0">
                <a:solidFill>
                  <a:schemeClr val="bg1">
                    <a:alpha val="80000"/>
                  </a:schemeClr>
                </a:solidFill>
                <a:latin typeface="SB Sans Display" panose="020B0503040504020204" pitchFamily="34" charset="0"/>
                <a:ea typeface="Martel Sans" pitchFamily="34" charset="-122"/>
                <a:cs typeface="SB Sans Display" panose="020B0503040504020204" pitchFamily="34" charset="0"/>
              </a:rPr>
              <a:t>для старта в инвестициях, </a:t>
            </a:r>
            <a:br>
              <a:rPr lang="ru-RU" sz="1600" dirty="0">
                <a:solidFill>
                  <a:schemeClr val="bg1">
                    <a:alpha val="80000"/>
                  </a:schemeClr>
                </a:solidFill>
                <a:latin typeface="SB Sans Display" panose="020B0503040504020204" pitchFamily="34" charset="0"/>
                <a:ea typeface="Martel Sans" pitchFamily="34" charset="-122"/>
                <a:cs typeface="SB Sans Display" panose="020B0503040504020204" pitchFamily="34" charset="0"/>
              </a:rPr>
            </a:br>
            <a:r>
              <a:rPr lang="ru-RU" sz="1600" dirty="0">
                <a:solidFill>
                  <a:schemeClr val="bg1">
                    <a:alpha val="80000"/>
                  </a:schemeClr>
                </a:solidFill>
                <a:latin typeface="SB Sans Display" panose="020B0503040504020204" pitchFamily="34" charset="0"/>
                <a:ea typeface="Martel Sans" pitchFamily="34" charset="-122"/>
                <a:cs typeface="SB Sans Display" panose="020B0503040504020204" pitchFamily="34" charset="0"/>
              </a:rPr>
              <a:t>а также подсказки на всех этапах инвестирования</a:t>
            </a:r>
            <a:endParaRPr lang="en-US" sz="1600" dirty="0">
              <a:solidFill>
                <a:schemeClr val="bg1">
                  <a:alpha val="80000"/>
                </a:schemeClr>
              </a:solidFill>
              <a:latin typeface="SB Sans Display" panose="020B0503040504020204" pitchFamily="34" charset="0"/>
              <a:cs typeface="SB Sans Display" panose="020B050304050402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DD9C6A29-9789-2698-F6FB-4B89D10E8BF0}"/>
              </a:ext>
            </a:extLst>
          </p:cNvPr>
          <p:cNvSpPr txBox="1"/>
          <p:nvPr/>
        </p:nvSpPr>
        <p:spPr>
          <a:xfrm>
            <a:off x="10687360" y="6059337"/>
            <a:ext cx="364943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chemeClr val="bg1">
                    <a:alpha val="80000"/>
                  </a:schemeClr>
                </a:solidFill>
                <a:latin typeface="SB Sans Display" panose="020B0503040504020204" pitchFamily="34" charset="0"/>
                <a:ea typeface="Martel Sans" pitchFamily="34" charset="-122"/>
                <a:cs typeface="SB Sans Display" panose="020B0503040504020204" pitchFamily="34" charset="0"/>
              </a:rPr>
              <a:t>Свежие новости, аналитика </a:t>
            </a:r>
            <a:br>
              <a:rPr lang="ru-RU" sz="1600" dirty="0">
                <a:solidFill>
                  <a:schemeClr val="bg1">
                    <a:alpha val="80000"/>
                  </a:schemeClr>
                </a:solidFill>
                <a:latin typeface="SB Sans Display" panose="020B0503040504020204" pitchFamily="34" charset="0"/>
                <a:ea typeface="Martel Sans" pitchFamily="34" charset="-122"/>
                <a:cs typeface="SB Sans Display" panose="020B0503040504020204" pitchFamily="34" charset="0"/>
              </a:rPr>
            </a:br>
            <a:r>
              <a:rPr lang="ru-RU" sz="1600" dirty="0">
                <a:solidFill>
                  <a:schemeClr val="bg1">
                    <a:alpha val="80000"/>
                  </a:schemeClr>
                </a:solidFill>
                <a:latin typeface="SB Sans Display" panose="020B0503040504020204" pitchFamily="34" charset="0"/>
                <a:ea typeface="Martel Sans" pitchFamily="34" charset="-122"/>
                <a:cs typeface="SB Sans Display" panose="020B0503040504020204" pitchFamily="34" charset="0"/>
              </a:rPr>
              <a:t>и инвестиционные идеи,</a:t>
            </a:r>
            <a:endParaRPr lang="en-US" sz="1600" dirty="0">
              <a:solidFill>
                <a:schemeClr val="bg1">
                  <a:alpha val="80000"/>
                </a:schemeClr>
              </a:solidFill>
              <a:latin typeface="SB Sans Display" panose="020B0503040504020204" pitchFamily="34" charset="0"/>
              <a:ea typeface="Martel Sans" pitchFamily="34" charset="-122"/>
              <a:cs typeface="SB Sans Display" panose="020B0503040504020204" pitchFamily="34" charset="0"/>
            </a:endParaRPr>
          </a:p>
          <a:p>
            <a:r>
              <a:rPr lang="ru-RU" sz="1600" dirty="0">
                <a:solidFill>
                  <a:schemeClr val="bg1">
                    <a:alpha val="80000"/>
                  </a:schemeClr>
                </a:solidFill>
                <a:latin typeface="SB Sans Display" panose="020B0503040504020204" pitchFamily="34" charset="0"/>
                <a:ea typeface="Martel Sans" pitchFamily="34" charset="-122"/>
                <a:cs typeface="SB Sans Display" panose="020B0503040504020204" pitchFamily="34" charset="0"/>
              </a:rPr>
              <a:t>Отобранные</a:t>
            </a:r>
            <a:r>
              <a:rPr lang="en-US" sz="1600" dirty="0">
                <a:solidFill>
                  <a:schemeClr val="bg1">
                    <a:alpha val="80000"/>
                  </a:schemeClr>
                </a:solidFill>
                <a:latin typeface="SB Sans Display" panose="020B0503040504020204" pitchFamily="34" charset="0"/>
                <a:ea typeface="Martel Sans" pitchFamily="34" charset="-122"/>
                <a:cs typeface="SB Sans Display" panose="020B0503040504020204" pitchFamily="34" charset="0"/>
              </a:rPr>
              <a:t> </a:t>
            </a:r>
            <a:r>
              <a:rPr lang="ru-RU" sz="1600" dirty="0">
                <a:solidFill>
                  <a:schemeClr val="bg1">
                    <a:alpha val="80000"/>
                  </a:schemeClr>
                </a:solidFill>
                <a:latin typeface="SB Sans Display" panose="020B0503040504020204" pitchFamily="34" charset="0"/>
                <a:ea typeface="Martel Sans" pitchFamily="34" charset="-122"/>
                <a:cs typeface="SB Sans Display" panose="020B0503040504020204" pitchFamily="34" charset="0"/>
              </a:rPr>
              <a:t>со всего рынка</a:t>
            </a:r>
            <a:endParaRPr lang="en-US" sz="1600" dirty="0">
              <a:solidFill>
                <a:schemeClr val="bg1">
                  <a:alpha val="80000"/>
                </a:schemeClr>
              </a:solidFill>
              <a:latin typeface="SB Sans Display" panose="020B0503040504020204" pitchFamily="34" charset="0"/>
              <a:ea typeface="Martel Sans" pitchFamily="34" charset="-122"/>
              <a:cs typeface="SB Sans Display" panose="020B0503040504020204" pitchFamily="34" charset="0"/>
            </a:endParaRPr>
          </a:p>
          <a:p>
            <a:r>
              <a:rPr lang="ru-RU" sz="1600" dirty="0">
                <a:solidFill>
                  <a:schemeClr val="bg1">
                    <a:alpha val="80000"/>
                  </a:schemeClr>
                </a:solidFill>
                <a:latin typeface="SB Sans Display" panose="020B0503040504020204" pitchFamily="34" charset="0"/>
                <a:ea typeface="Martel Sans" pitchFamily="34" charset="-122"/>
                <a:cs typeface="SB Sans Display" panose="020B0503040504020204" pitchFamily="34" charset="0"/>
              </a:rPr>
              <a:t>командой аналитиков</a:t>
            </a:r>
            <a:r>
              <a:rPr lang="en-US" sz="1600" dirty="0">
                <a:solidFill>
                  <a:schemeClr val="bg1">
                    <a:alpha val="80000"/>
                  </a:schemeClr>
                </a:solidFill>
                <a:latin typeface="SB Sans Display" panose="020B0503040504020204" pitchFamily="34" charset="0"/>
                <a:ea typeface="Martel Sans" pitchFamily="34" charset="-122"/>
                <a:cs typeface="SB Sans Display" panose="020B0503040504020204" pitchFamily="34" charset="0"/>
              </a:rPr>
              <a:t> </a:t>
            </a:r>
            <a:r>
              <a:rPr lang="ru-RU" sz="1600" dirty="0">
                <a:solidFill>
                  <a:schemeClr val="bg1">
                    <a:alpha val="80000"/>
                  </a:schemeClr>
                </a:solidFill>
                <a:latin typeface="SB Sans Display" panose="020B0503040504020204" pitchFamily="34" charset="0"/>
                <a:ea typeface="Martel Sans" pitchFamily="34" charset="-122"/>
                <a:cs typeface="SB Sans Display" panose="020B0503040504020204" pitchFamily="34" charset="0"/>
              </a:rPr>
              <a:t>по российскому рынку </a:t>
            </a:r>
            <a:r>
              <a:rPr lang="en-US" sz="1600" dirty="0" err="1">
                <a:solidFill>
                  <a:schemeClr val="bg1">
                    <a:alpha val="80000"/>
                  </a:schemeClr>
                </a:solidFill>
                <a:latin typeface="SB Sans Display" panose="020B0503040504020204" pitchFamily="34" charset="0"/>
                <a:ea typeface="Martel Sans" pitchFamily="34" charset="-122"/>
                <a:cs typeface="SB Sans Display" panose="020B0503040504020204" pitchFamily="34" charset="0"/>
              </a:rPr>
              <a:t>SberCIB</a:t>
            </a:r>
            <a:r>
              <a:rPr lang="en-US" sz="1600" dirty="0">
                <a:solidFill>
                  <a:schemeClr val="bg1">
                    <a:alpha val="80000"/>
                  </a:schemeClr>
                </a:solidFill>
                <a:latin typeface="SB Sans Display" panose="020B0503040504020204" pitchFamily="34" charset="0"/>
                <a:ea typeface="Martel Sans" pitchFamily="34" charset="-122"/>
                <a:cs typeface="SB Sans Display" panose="020B0503040504020204" pitchFamily="34" charset="0"/>
              </a:rPr>
              <a:t> Investment Research</a:t>
            </a:r>
            <a:endParaRPr lang="en-US" sz="1600" dirty="0">
              <a:solidFill>
                <a:schemeClr val="bg1">
                  <a:alpha val="80000"/>
                </a:schemeClr>
              </a:solidFill>
              <a:latin typeface="SB Sans Display" panose="020B0503040504020204" pitchFamily="34" charset="0"/>
              <a:cs typeface="SB Sans Display" panose="020B0503040504020204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D447F98F-0D30-B42A-51EE-06BB32946CFC}"/>
              </a:ext>
            </a:extLst>
          </p:cNvPr>
          <p:cNvSpPr txBox="1"/>
          <p:nvPr/>
        </p:nvSpPr>
        <p:spPr>
          <a:xfrm>
            <a:off x="11220932" y="1859211"/>
            <a:ext cx="4290655" cy="769441"/>
          </a:xfrm>
          <a:prstGeom prst="rect">
            <a:avLst/>
          </a:prstGeom>
          <a:noFill/>
        </p:spPr>
        <p:txBody>
          <a:bodyPr wrap="square" anchor="b">
            <a:spAutoFit/>
          </a:bodyPr>
          <a:lstStyle/>
          <a:p>
            <a:pPr>
              <a:tabLst>
                <a:tab pos="6253163" algn="l"/>
              </a:tabLst>
            </a:pPr>
            <a:r>
              <a:rPr lang="ru-RU" sz="2200" dirty="0">
                <a:solidFill>
                  <a:schemeClr val="bg1"/>
                </a:solidFill>
                <a:latin typeface="SB Sans Display" panose="020B0503040504020204" pitchFamily="34" charset="0"/>
                <a:ea typeface="Martel Sans" pitchFamily="34" charset="-122"/>
                <a:cs typeface="SB Sans Display" panose="020B0503040504020204" pitchFamily="34" charset="0"/>
              </a:rPr>
              <a:t>Инвест-идеи</a:t>
            </a:r>
          </a:p>
          <a:p>
            <a:pPr>
              <a:tabLst>
                <a:tab pos="6253163" algn="l"/>
              </a:tabLst>
            </a:pPr>
            <a:r>
              <a:rPr lang="ru-RU" sz="2200" dirty="0">
                <a:solidFill>
                  <a:schemeClr val="bg1"/>
                </a:solidFill>
                <a:latin typeface="SB Sans Display" panose="020B0503040504020204" pitchFamily="34" charset="0"/>
                <a:ea typeface="Martel Sans" pitchFamily="34" charset="-122"/>
                <a:cs typeface="SB Sans Display" panose="020B0503040504020204" pitchFamily="34" charset="0"/>
              </a:rPr>
              <a:t>и аналитика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F80592E3-DEBE-BEE4-654D-E11608A6FDDC}"/>
              </a:ext>
            </a:extLst>
          </p:cNvPr>
          <p:cNvSpPr txBox="1"/>
          <p:nvPr/>
        </p:nvSpPr>
        <p:spPr>
          <a:xfrm>
            <a:off x="783767" y="2997233"/>
            <a:ext cx="503716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 err="1">
                <a:solidFill>
                  <a:schemeClr val="bg1">
                    <a:alpha val="80000"/>
                  </a:schemeClr>
                </a:solidFill>
                <a:latin typeface="SB Sans Display" panose="020B0503040504020204" pitchFamily="34" charset="0"/>
                <a:ea typeface="Martel Sans" pitchFamily="34" charset="-122"/>
                <a:cs typeface="SB Sans Display" panose="020B0503040504020204" pitchFamily="34" charset="0"/>
              </a:rPr>
              <a:t>Все</a:t>
            </a:r>
            <a:r>
              <a:rPr lang="en-US" sz="1600" dirty="0">
                <a:solidFill>
                  <a:schemeClr val="bg1">
                    <a:alpha val="80000"/>
                  </a:schemeClr>
                </a:solidFill>
                <a:latin typeface="SB Sans Display" panose="020B0503040504020204" pitchFamily="34" charset="0"/>
                <a:ea typeface="Martel Sans" pitchFamily="34" charset="-122"/>
                <a:cs typeface="SB Sans Display" panose="020B0503040504020204" pitchFamily="34" charset="0"/>
              </a:rPr>
              <a:t> </a:t>
            </a:r>
            <a:r>
              <a:rPr lang="en-US" sz="1600" dirty="0" err="1">
                <a:solidFill>
                  <a:schemeClr val="bg1">
                    <a:alpha val="80000"/>
                  </a:schemeClr>
                </a:solidFill>
                <a:latin typeface="SB Sans Display" panose="020B0503040504020204" pitchFamily="34" charset="0"/>
                <a:ea typeface="Martel Sans" pitchFamily="34" charset="-122"/>
                <a:cs typeface="SB Sans Display" panose="020B0503040504020204" pitchFamily="34" charset="0"/>
              </a:rPr>
              <a:t>акции</a:t>
            </a:r>
            <a:r>
              <a:rPr lang="en-US" sz="1600" dirty="0">
                <a:solidFill>
                  <a:schemeClr val="bg1">
                    <a:alpha val="80000"/>
                  </a:schemeClr>
                </a:solidFill>
                <a:latin typeface="SB Sans Display" panose="020B0503040504020204" pitchFamily="34" charset="0"/>
                <a:ea typeface="Martel Sans" pitchFamily="34" charset="-122"/>
                <a:cs typeface="SB Sans Display" panose="020B0503040504020204" pitchFamily="34" charset="0"/>
              </a:rPr>
              <a:t> </a:t>
            </a:r>
            <a:r>
              <a:rPr lang="en-US" sz="1600" dirty="0" err="1">
                <a:solidFill>
                  <a:schemeClr val="bg1">
                    <a:alpha val="80000"/>
                  </a:schemeClr>
                </a:solidFill>
                <a:latin typeface="SB Sans Display" panose="020B0503040504020204" pitchFamily="34" charset="0"/>
                <a:ea typeface="Martel Sans" pitchFamily="34" charset="-122"/>
                <a:cs typeface="SB Sans Display" panose="020B0503040504020204" pitchFamily="34" charset="0"/>
              </a:rPr>
              <a:t>и</a:t>
            </a:r>
            <a:r>
              <a:rPr lang="en-US" sz="1600" dirty="0">
                <a:solidFill>
                  <a:schemeClr val="bg1">
                    <a:alpha val="80000"/>
                  </a:schemeClr>
                </a:solidFill>
                <a:latin typeface="SB Sans Display" panose="020B0503040504020204" pitchFamily="34" charset="0"/>
                <a:ea typeface="Martel Sans" pitchFamily="34" charset="-122"/>
                <a:cs typeface="SB Sans Display" panose="020B0503040504020204" pitchFamily="34" charset="0"/>
              </a:rPr>
              <a:t> </a:t>
            </a:r>
            <a:r>
              <a:rPr lang="en-US" sz="1600" dirty="0" err="1">
                <a:solidFill>
                  <a:schemeClr val="bg1">
                    <a:alpha val="80000"/>
                  </a:schemeClr>
                </a:solidFill>
                <a:latin typeface="SB Sans Display" panose="020B0503040504020204" pitchFamily="34" charset="0"/>
                <a:ea typeface="Martel Sans" pitchFamily="34" charset="-122"/>
                <a:cs typeface="SB Sans Display" panose="020B0503040504020204" pitchFamily="34" charset="0"/>
              </a:rPr>
              <a:t>облигации</a:t>
            </a:r>
            <a:r>
              <a:rPr lang="en-US" sz="1600" dirty="0">
                <a:solidFill>
                  <a:schemeClr val="bg1">
                    <a:alpha val="80000"/>
                  </a:schemeClr>
                </a:solidFill>
                <a:latin typeface="SB Sans Display" panose="020B0503040504020204" pitchFamily="34" charset="0"/>
                <a:ea typeface="Martel Sans" pitchFamily="34" charset="-122"/>
                <a:cs typeface="SB Sans Display" panose="020B0503040504020204" pitchFamily="34" charset="0"/>
              </a:rPr>
              <a:t> </a:t>
            </a:r>
            <a:r>
              <a:rPr lang="en-US" sz="1600" dirty="0" err="1">
                <a:solidFill>
                  <a:schemeClr val="bg1">
                    <a:alpha val="80000"/>
                  </a:schemeClr>
                </a:solidFill>
                <a:latin typeface="SB Sans Display" panose="020B0503040504020204" pitchFamily="34" charset="0"/>
                <a:ea typeface="Martel Sans" pitchFamily="34" charset="-122"/>
                <a:cs typeface="SB Sans Display" panose="020B0503040504020204" pitchFamily="34" charset="0"/>
              </a:rPr>
              <a:t>на</a:t>
            </a:r>
            <a:r>
              <a:rPr lang="en-US" sz="1600" dirty="0">
                <a:solidFill>
                  <a:schemeClr val="bg1">
                    <a:alpha val="80000"/>
                  </a:schemeClr>
                </a:solidFill>
                <a:latin typeface="SB Sans Display" panose="020B0503040504020204" pitchFamily="34" charset="0"/>
                <a:ea typeface="Martel Sans" pitchFamily="34" charset="-122"/>
                <a:cs typeface="SB Sans Display" panose="020B0503040504020204" pitchFamily="34" charset="0"/>
              </a:rPr>
              <a:t> </a:t>
            </a:r>
            <a:r>
              <a:rPr lang="en-US" sz="1600" dirty="0" err="1">
                <a:solidFill>
                  <a:schemeClr val="bg1">
                    <a:alpha val="80000"/>
                  </a:schemeClr>
                </a:solidFill>
                <a:latin typeface="SB Sans Display" panose="020B0503040504020204" pitchFamily="34" charset="0"/>
                <a:ea typeface="Martel Sans" pitchFamily="34" charset="-122"/>
                <a:cs typeface="SB Sans Display" panose="020B0503040504020204" pitchFamily="34" charset="0"/>
              </a:rPr>
              <a:t>рынке</a:t>
            </a:r>
            <a:r>
              <a:rPr lang="en-US" sz="1600" dirty="0">
                <a:solidFill>
                  <a:schemeClr val="bg1">
                    <a:alpha val="80000"/>
                  </a:schemeClr>
                </a:solidFill>
                <a:latin typeface="SB Sans Display" panose="020B0503040504020204" pitchFamily="34" charset="0"/>
                <a:ea typeface="Martel Sans" pitchFamily="34" charset="-122"/>
                <a:cs typeface="SB Sans Display" panose="020B0503040504020204" pitchFamily="34" charset="0"/>
              </a:rPr>
              <a:t>, </a:t>
            </a:r>
            <a:r>
              <a:rPr lang="en-US" sz="1600" dirty="0" err="1">
                <a:solidFill>
                  <a:schemeClr val="bg1">
                    <a:alpha val="80000"/>
                  </a:schemeClr>
                </a:solidFill>
                <a:latin typeface="SB Sans Display" panose="020B0503040504020204" pitchFamily="34" charset="0"/>
                <a:ea typeface="Martel Sans" pitchFamily="34" charset="-122"/>
                <a:cs typeface="SB Sans Display" panose="020B0503040504020204" pitchFamily="34" charset="0"/>
              </a:rPr>
              <a:t>свежие</a:t>
            </a:r>
            <a:endParaRPr lang="ru-RU" sz="1600" dirty="0">
              <a:solidFill>
                <a:schemeClr val="bg1">
                  <a:alpha val="80000"/>
                </a:schemeClr>
              </a:solidFill>
              <a:latin typeface="SB Sans Display" panose="020B0503040504020204" pitchFamily="34" charset="0"/>
              <a:ea typeface="Martel Sans" pitchFamily="34" charset="-122"/>
              <a:cs typeface="SB Sans Display" panose="020B0503040504020204" pitchFamily="34" charset="0"/>
            </a:endParaRPr>
          </a:p>
          <a:p>
            <a:r>
              <a:rPr lang="en-US" sz="1600" dirty="0" err="1">
                <a:solidFill>
                  <a:schemeClr val="bg1">
                    <a:alpha val="80000"/>
                  </a:schemeClr>
                </a:solidFill>
                <a:latin typeface="SB Sans Display" panose="020B0503040504020204" pitchFamily="34" charset="0"/>
                <a:ea typeface="Martel Sans" pitchFamily="34" charset="-122"/>
                <a:cs typeface="SB Sans Display" panose="020B0503040504020204" pitchFamily="34" charset="0"/>
              </a:rPr>
              <a:t>идеи</a:t>
            </a:r>
            <a:r>
              <a:rPr lang="en-US" sz="1600" dirty="0">
                <a:solidFill>
                  <a:schemeClr val="bg1">
                    <a:alpha val="80000"/>
                  </a:schemeClr>
                </a:solidFill>
                <a:latin typeface="SB Sans Display" panose="020B0503040504020204" pitchFamily="34" charset="0"/>
                <a:ea typeface="Martel Sans" pitchFamily="34" charset="-122"/>
                <a:cs typeface="SB Sans Display" panose="020B0503040504020204" pitchFamily="34" charset="0"/>
              </a:rPr>
              <a:t> </a:t>
            </a:r>
            <a:r>
              <a:rPr lang="en-US" sz="1600" dirty="0" err="1">
                <a:solidFill>
                  <a:schemeClr val="bg1">
                    <a:alpha val="80000"/>
                  </a:schemeClr>
                </a:solidFill>
                <a:latin typeface="SB Sans Display" panose="020B0503040504020204" pitchFamily="34" charset="0"/>
                <a:ea typeface="Martel Sans" pitchFamily="34" charset="-122"/>
                <a:cs typeface="SB Sans Display" panose="020B0503040504020204" pitchFamily="34" charset="0"/>
              </a:rPr>
              <a:t>для</a:t>
            </a:r>
            <a:r>
              <a:rPr lang="en-US" sz="1600" dirty="0">
                <a:solidFill>
                  <a:schemeClr val="bg1">
                    <a:alpha val="80000"/>
                  </a:schemeClr>
                </a:solidFill>
                <a:latin typeface="SB Sans Display" panose="020B0503040504020204" pitchFamily="34" charset="0"/>
                <a:ea typeface="Martel Sans" pitchFamily="34" charset="-122"/>
                <a:cs typeface="SB Sans Display" panose="020B0503040504020204" pitchFamily="34" charset="0"/>
              </a:rPr>
              <a:t> </a:t>
            </a:r>
            <a:r>
              <a:rPr lang="en-US" sz="1600" dirty="0" err="1">
                <a:solidFill>
                  <a:schemeClr val="bg1">
                    <a:alpha val="80000"/>
                  </a:schemeClr>
                </a:solidFill>
                <a:latin typeface="SB Sans Display" panose="020B0503040504020204" pitchFamily="34" charset="0"/>
                <a:ea typeface="Martel Sans" pitchFamily="34" charset="-122"/>
                <a:cs typeface="SB Sans Display" panose="020B0503040504020204" pitchFamily="34" charset="0"/>
              </a:rPr>
              <a:t>инвестиций</a:t>
            </a:r>
            <a:r>
              <a:rPr lang="en-US" sz="1600" dirty="0">
                <a:solidFill>
                  <a:schemeClr val="bg1">
                    <a:alpha val="80000"/>
                  </a:schemeClr>
                </a:solidFill>
                <a:latin typeface="SB Sans Display" panose="020B0503040504020204" pitchFamily="34" charset="0"/>
                <a:ea typeface="Martel Sans" pitchFamily="34" charset="-122"/>
                <a:cs typeface="SB Sans Display" panose="020B0503040504020204" pitchFamily="34" charset="0"/>
              </a:rPr>
              <a:t> — </a:t>
            </a:r>
            <a:r>
              <a:rPr lang="en-US" sz="1600" dirty="0" err="1">
                <a:solidFill>
                  <a:schemeClr val="bg1">
                    <a:alpha val="80000"/>
                  </a:schemeClr>
                </a:solidFill>
                <a:latin typeface="SB Sans Display" panose="020B0503040504020204" pitchFamily="34" charset="0"/>
                <a:ea typeface="Martel Sans" pitchFamily="34" charset="-122"/>
                <a:cs typeface="SB Sans Display" panose="020B0503040504020204" pitchFamily="34" charset="0"/>
              </a:rPr>
              <a:t>всё</a:t>
            </a:r>
            <a:r>
              <a:rPr lang="en-US" sz="1600" dirty="0">
                <a:solidFill>
                  <a:schemeClr val="bg1">
                    <a:alpha val="80000"/>
                  </a:schemeClr>
                </a:solidFill>
                <a:latin typeface="SB Sans Display" panose="020B0503040504020204" pitchFamily="34" charset="0"/>
                <a:ea typeface="Martel Sans" pitchFamily="34" charset="-122"/>
                <a:cs typeface="SB Sans Display" panose="020B0503040504020204" pitchFamily="34" charset="0"/>
              </a:rPr>
              <a:t> </a:t>
            </a:r>
            <a:r>
              <a:rPr lang="en-US" sz="1600" dirty="0" err="1">
                <a:solidFill>
                  <a:schemeClr val="bg1">
                    <a:alpha val="80000"/>
                  </a:schemeClr>
                </a:solidFill>
                <a:latin typeface="SB Sans Display" panose="020B0503040504020204" pitchFamily="34" charset="0"/>
                <a:ea typeface="Martel Sans" pitchFamily="34" charset="-122"/>
                <a:cs typeface="SB Sans Display" panose="020B0503040504020204" pitchFamily="34" charset="0"/>
              </a:rPr>
              <a:t>внутри</a:t>
            </a:r>
            <a:r>
              <a:rPr lang="en-US" sz="1600" dirty="0">
                <a:solidFill>
                  <a:schemeClr val="bg1">
                    <a:alpha val="80000"/>
                  </a:schemeClr>
                </a:solidFill>
                <a:latin typeface="SB Sans Display" panose="020B0503040504020204" pitchFamily="34" charset="0"/>
                <a:ea typeface="Martel Sans" pitchFamily="34" charset="-122"/>
                <a:cs typeface="SB Sans Display" panose="020B0503040504020204" pitchFamily="34" charset="0"/>
              </a:rPr>
              <a:t> </a:t>
            </a:r>
            <a:r>
              <a:rPr lang="en-US" sz="1600" dirty="0" err="1">
                <a:solidFill>
                  <a:schemeClr val="bg1">
                    <a:alpha val="80000"/>
                  </a:schemeClr>
                </a:solidFill>
                <a:latin typeface="SB Sans Display" panose="020B0503040504020204" pitchFamily="34" charset="0"/>
                <a:ea typeface="Martel Sans" pitchFamily="34" charset="-122"/>
                <a:cs typeface="SB Sans Display" panose="020B0503040504020204" pitchFamily="34" charset="0"/>
              </a:rPr>
              <a:t>нашей</a:t>
            </a:r>
            <a:r>
              <a:rPr lang="en-US" sz="1600" dirty="0">
                <a:solidFill>
                  <a:schemeClr val="bg1">
                    <a:alpha val="80000"/>
                  </a:schemeClr>
                </a:solidFill>
                <a:latin typeface="SB Sans Display" panose="020B0503040504020204" pitchFamily="34" charset="0"/>
                <a:ea typeface="Martel Sans" pitchFamily="34" charset="-122"/>
                <a:cs typeface="SB Sans Display" panose="020B0503040504020204" pitchFamily="34" charset="0"/>
              </a:rPr>
              <a:t> </a:t>
            </a:r>
            <a:r>
              <a:rPr lang="en-US" sz="1600" dirty="0" err="1">
                <a:solidFill>
                  <a:schemeClr val="bg1">
                    <a:alpha val="80000"/>
                  </a:schemeClr>
                </a:solidFill>
                <a:latin typeface="SB Sans Display" panose="020B0503040504020204" pitchFamily="34" charset="0"/>
                <a:ea typeface="Martel Sans" pitchFamily="34" charset="-122"/>
                <a:cs typeface="SB Sans Display" panose="020B0503040504020204" pitchFamily="34" charset="0"/>
              </a:rPr>
              <a:t>апки</a:t>
            </a:r>
            <a:r>
              <a:rPr lang="ru-RU" sz="1600" dirty="0">
                <a:solidFill>
                  <a:schemeClr val="bg1">
                    <a:alpha val="80000"/>
                  </a:schemeClr>
                </a:solidFill>
                <a:latin typeface="SB Sans Display" panose="020B0503040504020204" pitchFamily="34" charset="0"/>
                <a:ea typeface="Martel Sans" pitchFamily="34" charset="-122"/>
                <a:cs typeface="SB Sans Display" panose="020B0503040504020204" pitchFamily="34" charset="0"/>
              </a:rPr>
              <a:t>.</a:t>
            </a:r>
            <a:endParaRPr lang="en-US" sz="1600" dirty="0">
              <a:solidFill>
                <a:schemeClr val="bg1">
                  <a:alpha val="80000"/>
                </a:schemeClr>
              </a:solidFill>
              <a:latin typeface="SB Sans Display" panose="020B0503040504020204" pitchFamily="34" charset="0"/>
              <a:cs typeface="SB Sans Display" panose="020B0503040504020204" pitchFamily="34" charset="0"/>
            </a:endParaRPr>
          </a:p>
        </p:txBody>
      </p:sp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4DA07924-78B0-2F8A-F7A3-0A8D23B72594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29667" r="29465"/>
          <a:stretch>
            <a:fillRect/>
          </a:stretch>
        </p:blipFill>
        <p:spPr>
          <a:xfrm>
            <a:off x="7265844" y="2935922"/>
            <a:ext cx="1770480" cy="2883600"/>
          </a:xfrm>
          <a:prstGeom prst="rect">
            <a:avLst/>
          </a:prstGeom>
        </p:spPr>
      </p:pic>
      <p:sp>
        <p:nvSpPr>
          <p:cNvPr id="43" name="Овал 42">
            <a:extLst>
              <a:ext uri="{FF2B5EF4-FFF2-40B4-BE49-F238E27FC236}">
                <a16:creationId xmlns:a16="http://schemas.microsoft.com/office/drawing/2014/main" id="{F01A3EAE-CFD7-3D33-CE65-64BFD2EAFA3C}"/>
              </a:ext>
            </a:extLst>
          </p:cNvPr>
          <p:cNvSpPr/>
          <p:nvPr/>
        </p:nvSpPr>
        <p:spPr>
          <a:xfrm>
            <a:off x="10780497" y="3241929"/>
            <a:ext cx="2463146" cy="2463146"/>
          </a:xfrm>
          <a:prstGeom prst="ellipse">
            <a:avLst/>
          </a:prstGeom>
          <a:gradFill flip="none" rotWithShape="1">
            <a:gsLst>
              <a:gs pos="39000">
                <a:srgbClr val="EEF3FF">
                  <a:alpha val="30000"/>
                </a:srgbClr>
              </a:gs>
              <a:gs pos="83000">
                <a:srgbClr val="323434">
                  <a:alpha val="0"/>
                </a:srgbClr>
              </a:gs>
            </a:gsLst>
            <a:lin ang="16200000" scaled="1"/>
            <a:tileRect/>
          </a:gradFill>
          <a:ln w="12692" cap="flat">
            <a:noFill/>
            <a:prstDash val="solid"/>
            <a:miter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DD0D6E0E-8816-FD25-2912-D70C88C195AD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15581" t="18695" r="15948"/>
          <a:stretch>
            <a:fillRect/>
          </a:stretch>
        </p:blipFill>
        <p:spPr>
          <a:xfrm>
            <a:off x="997966" y="3529584"/>
            <a:ext cx="5321808" cy="4700016"/>
          </a:xfrm>
          <a:prstGeom prst="rect">
            <a:avLst/>
          </a:prstGeom>
        </p:spPr>
      </p:pic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B2E88EE9-4271-40B3-90F6-56814676756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0665917" y="1973931"/>
            <a:ext cx="540000" cy="540000"/>
          </a:xfrm>
          <a:prstGeom prst="rect">
            <a:avLst/>
          </a:prstGeom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36943E10-5640-4332-61AB-47E912628E8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742949" y="1973931"/>
            <a:ext cx="540000" cy="540000"/>
          </a:xfrm>
          <a:prstGeom prst="rect">
            <a:avLst/>
          </a:prstGeom>
        </p:spPr>
      </p:pic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66C81D9F-102F-1859-798C-7A79D4A7A82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6791433" y="1973931"/>
            <a:ext cx="540000" cy="540000"/>
          </a:xfrm>
          <a:prstGeom prst="rect">
            <a:avLst/>
          </a:prstGeom>
        </p:spPr>
      </p:pic>
      <p:pic>
        <p:nvPicPr>
          <p:cNvPr id="58" name="Рисунок 57">
            <a:extLst>
              <a:ext uri="{FF2B5EF4-FFF2-40B4-BE49-F238E27FC236}">
                <a16:creationId xmlns:a16="http://schemas.microsoft.com/office/drawing/2014/main" id="{510AB9FD-7493-7C11-2E5B-9349DFF17D66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 l="20052" r="19087"/>
          <a:stretch>
            <a:fillRect/>
          </a:stretch>
        </p:blipFill>
        <p:spPr>
          <a:xfrm>
            <a:off x="10733640" y="2954210"/>
            <a:ext cx="2630424" cy="2883600"/>
          </a:xfrm>
          <a:prstGeom prst="rect">
            <a:avLst/>
          </a:prstGeom>
        </p:spPr>
      </p:pic>
      <p:sp>
        <p:nvSpPr>
          <p:cNvPr id="3" name="Text 0">
            <a:extLst>
              <a:ext uri="{FF2B5EF4-FFF2-40B4-BE49-F238E27FC236}">
                <a16:creationId xmlns:a16="http://schemas.microsoft.com/office/drawing/2014/main" id="{4EA0F291-9D20-A168-BE99-2F6C480E22AD}"/>
              </a:ext>
            </a:extLst>
          </p:cNvPr>
          <p:cNvSpPr/>
          <p:nvPr/>
        </p:nvSpPr>
        <p:spPr>
          <a:xfrm>
            <a:off x="444116" y="459543"/>
            <a:ext cx="13614784" cy="72794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4799"/>
              </a:lnSpc>
            </a:pPr>
            <a:r>
              <a:rPr lang="ru-RU" sz="4800" dirty="0">
                <a:solidFill>
                  <a:schemeClr val="bg1"/>
                </a:solidFill>
                <a:latin typeface="SB Sans Display" panose="020B0503040504020204" pitchFamily="34" charset="0"/>
                <a:ea typeface="Kanit Light" pitchFamily="34" charset="-122"/>
                <a:cs typeface="SB Sans Display" panose="020B0503040504020204" pitchFamily="34" charset="0"/>
              </a:rPr>
              <a:t>То, что нужно, чтобы начать </a:t>
            </a:r>
            <a:r>
              <a:rPr lang="ru-RU" sz="4799" dirty="0">
                <a:solidFill>
                  <a:srgbClr val="FFFFFF">
                    <a:alpha val="100000"/>
                  </a:srgbClr>
                </a:solidFill>
                <a:latin typeface="SB Sans Display Semibold" pitchFamily="34" charset="0"/>
                <a:cs typeface="SB Sans Display Semibold" pitchFamily="34" charset="-120"/>
              </a:rPr>
              <a:t>инвестировать</a:t>
            </a:r>
          </a:p>
        </p:txBody>
      </p:sp>
    </p:spTree>
    <p:extLst>
      <p:ext uri="{BB962C8B-B14F-4D97-AF65-F5344CB8AC3E}">
        <p14:creationId xmlns:p14="http://schemas.microsoft.com/office/powerpoint/2010/main" val="12496707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161B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CE1E6C8-737F-E508-EE01-A800667CDE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Image 0" descr=" ">
            <a:extLst>
              <a:ext uri="{FF2B5EF4-FFF2-40B4-BE49-F238E27FC236}">
                <a16:creationId xmlns:a16="http://schemas.microsoft.com/office/drawing/2014/main" id="{623AE6A2-E04C-8609-2186-BF76520375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9746166" y="0"/>
            <a:ext cx="4884234" cy="8228529"/>
          </a:xfrm>
          <a:prstGeom prst="rect">
            <a:avLst/>
          </a:prstGeom>
        </p:spPr>
      </p:pic>
      <p:pic>
        <p:nvPicPr>
          <p:cNvPr id="80" name="Рисунок 79">
            <a:extLst>
              <a:ext uri="{FF2B5EF4-FFF2-40B4-BE49-F238E27FC236}">
                <a16:creationId xmlns:a16="http://schemas.microsoft.com/office/drawing/2014/main" id="{BD22EE1D-7CDB-9306-2544-708B9679AF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66871" y="1611089"/>
            <a:ext cx="9425343" cy="6618511"/>
          </a:xfrm>
          <a:prstGeom prst="rect">
            <a:avLst/>
          </a:prstGeom>
        </p:spPr>
      </p:pic>
      <p:sp>
        <p:nvSpPr>
          <p:cNvPr id="42" name="Скругленный прямоугольник 41">
            <a:extLst>
              <a:ext uri="{FF2B5EF4-FFF2-40B4-BE49-F238E27FC236}">
                <a16:creationId xmlns:a16="http://schemas.microsoft.com/office/drawing/2014/main" id="{55C1BA5D-C36C-7C36-9D58-76F6EBA15711}"/>
              </a:ext>
            </a:extLst>
          </p:cNvPr>
          <p:cNvSpPr/>
          <p:nvPr/>
        </p:nvSpPr>
        <p:spPr>
          <a:xfrm>
            <a:off x="9390512" y="4191000"/>
            <a:ext cx="6548400" cy="1533144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EEF3FF">
                  <a:alpha val="20000"/>
                </a:srgbClr>
              </a:gs>
              <a:gs pos="83000">
                <a:srgbClr val="323434">
                  <a:alpha val="0"/>
                </a:srgbClr>
              </a:gs>
            </a:gsLst>
            <a:lin ang="0" scaled="1"/>
          </a:gradFill>
          <a:ln w="12692" cap="flat">
            <a:noFill/>
            <a:prstDash val="solid"/>
            <a:miter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Скругленный прямоугольник 4">
            <a:extLst>
              <a:ext uri="{FF2B5EF4-FFF2-40B4-BE49-F238E27FC236}">
                <a16:creationId xmlns:a16="http://schemas.microsoft.com/office/drawing/2014/main" id="{84D782AB-A322-2E9E-FF77-9E51EC76D70B}"/>
              </a:ext>
            </a:extLst>
          </p:cNvPr>
          <p:cNvSpPr/>
          <p:nvPr/>
        </p:nvSpPr>
        <p:spPr>
          <a:xfrm>
            <a:off x="9390512" y="1460083"/>
            <a:ext cx="6548400" cy="1299143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EEF3FF">
                  <a:alpha val="20000"/>
                </a:srgbClr>
              </a:gs>
              <a:gs pos="83000">
                <a:srgbClr val="323434">
                  <a:alpha val="0"/>
                </a:srgbClr>
              </a:gs>
            </a:gsLst>
            <a:lin ang="0" scaled="1"/>
          </a:gradFill>
          <a:ln w="12692" cap="flat">
            <a:noFill/>
            <a:prstDash val="solid"/>
            <a:miter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Text 1">
            <a:extLst>
              <a:ext uri="{FF2B5EF4-FFF2-40B4-BE49-F238E27FC236}">
                <a16:creationId xmlns:a16="http://schemas.microsoft.com/office/drawing/2014/main" id="{412FE5BE-2C33-6D92-5739-E17677FFCAEB}"/>
              </a:ext>
            </a:extLst>
          </p:cNvPr>
          <p:cNvSpPr/>
          <p:nvPr/>
        </p:nvSpPr>
        <p:spPr>
          <a:xfrm>
            <a:off x="455499" y="1488392"/>
            <a:ext cx="9163989" cy="162056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ct val="85000"/>
              </a:lnSpc>
              <a:tabLst>
                <a:tab pos="6253163" algn="l"/>
              </a:tabLst>
            </a:pPr>
            <a:r>
              <a:rPr lang="ru-RU" sz="3000" dirty="0">
                <a:solidFill>
                  <a:schemeClr val="bg1"/>
                </a:solidFill>
                <a:latin typeface="SB Sans Display" panose="020B0503040504020204" pitchFamily="34" charset="0"/>
                <a:ea typeface="Martel Sans" pitchFamily="34" charset="-122"/>
                <a:cs typeface="SB Sans Display" panose="020B0503040504020204" pitchFamily="34" charset="0"/>
              </a:rPr>
              <a:t>Учувствуй в масштабном соревновании,</a:t>
            </a:r>
            <a:br>
              <a:rPr lang="en-US" sz="3000" dirty="0">
                <a:solidFill>
                  <a:schemeClr val="bg1"/>
                </a:solidFill>
                <a:latin typeface="SB Sans Display" panose="020B0503040504020204" pitchFamily="34" charset="0"/>
                <a:ea typeface="Martel Sans" pitchFamily="34" charset="-122"/>
                <a:cs typeface="SB Sans Display" panose="020B0503040504020204" pitchFamily="34" charset="0"/>
              </a:rPr>
            </a:br>
            <a:r>
              <a:rPr lang="ru-RU" sz="3000" dirty="0">
                <a:solidFill>
                  <a:schemeClr val="bg1"/>
                </a:solidFill>
                <a:latin typeface="SB Sans Display" panose="020B0503040504020204" pitchFamily="34" charset="0"/>
                <a:ea typeface="Martel Sans" pitchFamily="34" charset="-122"/>
                <a:cs typeface="SB Sans Display" panose="020B0503040504020204" pitchFamily="34" charset="0"/>
              </a:rPr>
              <a:t>где ты сможешь показать</a:t>
            </a:r>
            <a:r>
              <a:rPr lang="en-US" sz="3000" dirty="0">
                <a:solidFill>
                  <a:schemeClr val="bg1"/>
                </a:solidFill>
                <a:latin typeface="SB Sans Display" panose="020B0503040504020204" pitchFamily="34" charset="0"/>
                <a:ea typeface="Martel Sans" pitchFamily="34" charset="-122"/>
                <a:cs typeface="SB Sans Display" panose="020B0503040504020204" pitchFamily="34" charset="0"/>
              </a:rPr>
              <a:t> </a:t>
            </a:r>
            <a:r>
              <a:rPr lang="ru-RU" sz="3000" dirty="0">
                <a:solidFill>
                  <a:schemeClr val="bg1"/>
                </a:solidFill>
                <a:latin typeface="SB Sans Display" panose="020B0503040504020204" pitchFamily="34" charset="0"/>
                <a:ea typeface="Martel Sans" pitchFamily="34" charset="-122"/>
                <a:cs typeface="SB Sans Display" panose="020B0503040504020204" pitchFamily="34" charset="0"/>
              </a:rPr>
              <a:t>свои скиллы</a:t>
            </a:r>
            <a:br>
              <a:rPr lang="en-US" sz="3000" dirty="0">
                <a:solidFill>
                  <a:schemeClr val="bg1"/>
                </a:solidFill>
                <a:latin typeface="SB Sans Display" panose="020B0503040504020204" pitchFamily="34" charset="0"/>
                <a:ea typeface="Martel Sans" pitchFamily="34" charset="-122"/>
                <a:cs typeface="SB Sans Display" panose="020B0503040504020204" pitchFamily="34" charset="0"/>
              </a:rPr>
            </a:br>
            <a:r>
              <a:rPr lang="ru-RU" sz="3000" dirty="0">
                <a:solidFill>
                  <a:schemeClr val="bg1"/>
                </a:solidFill>
                <a:latin typeface="SB Sans Display" panose="020B0503040504020204" pitchFamily="34" charset="0"/>
                <a:ea typeface="Martel Sans" pitchFamily="34" charset="-122"/>
                <a:cs typeface="SB Sans Display" panose="020B0503040504020204" pitchFamily="34" charset="0"/>
              </a:rPr>
              <a:t>в инвестициях и стать настоящим </a:t>
            </a:r>
            <a:r>
              <a:rPr lang="ru-RU" sz="3000" b="1" dirty="0" err="1">
                <a:solidFill>
                  <a:schemeClr val="bg1"/>
                </a:solidFill>
                <a:latin typeface="SB Sans Display Semibold" panose="020B0503040504020204" pitchFamily="34" charset="0"/>
                <a:ea typeface="Martel Sans" pitchFamily="34" charset="-122"/>
                <a:cs typeface="SB Sans Display Semibold" panose="020B0503040504020204" pitchFamily="34" charset="0"/>
              </a:rPr>
              <a:t>ИнвестЧемпионом</a:t>
            </a:r>
            <a:r>
              <a:rPr lang="ru-RU" sz="3000" b="1" dirty="0">
                <a:solidFill>
                  <a:schemeClr val="bg1"/>
                </a:solidFill>
                <a:latin typeface="SB Sans Display Semibold" panose="020B0503040504020204" pitchFamily="34" charset="0"/>
                <a:ea typeface="Martel Sans" pitchFamily="34" charset="-122"/>
                <a:cs typeface="SB Sans Display Semibold" panose="020B0503040504020204" pitchFamily="34" charset="0"/>
              </a:rPr>
              <a:t>!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C73D5DFC-7AAF-787F-7949-A596B2BBE91D}"/>
              </a:ext>
            </a:extLst>
          </p:cNvPr>
          <p:cNvSpPr txBox="1"/>
          <p:nvPr/>
        </p:nvSpPr>
        <p:spPr>
          <a:xfrm>
            <a:off x="11339273" y="6285725"/>
            <a:ext cx="410509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  <a:latin typeface="SB Sans Display" panose="020B0503040504020204" pitchFamily="34" charset="0"/>
                <a:ea typeface="Kanit Light" pitchFamily="34" charset="-122"/>
                <a:cs typeface="SB Sans Display" panose="020B0503040504020204" pitchFamily="34" charset="0"/>
              </a:rPr>
              <a:t>Регистрируйся </a:t>
            </a:r>
            <a:endParaRPr lang="en-US" sz="2000" dirty="0">
              <a:solidFill>
                <a:schemeClr val="bg1"/>
              </a:solidFill>
              <a:latin typeface="SB Sans Display" panose="020B0503040504020204" pitchFamily="34" charset="0"/>
              <a:ea typeface="Kanit Light" pitchFamily="34" charset="-122"/>
              <a:cs typeface="SB Sans Display" panose="020B0503040504020204" pitchFamily="34" charset="0"/>
            </a:endParaRPr>
          </a:p>
          <a:p>
            <a:r>
              <a:rPr lang="ru-RU" sz="2000" dirty="0">
                <a:solidFill>
                  <a:schemeClr val="bg1"/>
                </a:solidFill>
                <a:latin typeface="SB Sans Display" panose="020B0503040504020204" pitchFamily="34" charset="0"/>
                <a:ea typeface="Kanit Light" pitchFamily="34" charset="-122"/>
                <a:cs typeface="SB Sans Display" panose="020B0503040504020204" pitchFamily="34" charset="0"/>
              </a:rPr>
              <a:t>и докажи всем, </a:t>
            </a:r>
            <a:endParaRPr lang="en-US" sz="2000" dirty="0">
              <a:solidFill>
                <a:schemeClr val="bg1"/>
              </a:solidFill>
              <a:latin typeface="SB Sans Display" panose="020B0503040504020204" pitchFamily="34" charset="0"/>
              <a:ea typeface="Kanit Light" pitchFamily="34" charset="-122"/>
              <a:cs typeface="SB Sans Display" panose="020B0503040504020204" pitchFamily="34" charset="0"/>
            </a:endParaRPr>
          </a:p>
          <a:p>
            <a:r>
              <a:rPr lang="ru-RU" sz="2000" dirty="0">
                <a:solidFill>
                  <a:schemeClr val="bg1"/>
                </a:solidFill>
                <a:latin typeface="SB Sans Display" panose="020B0503040504020204" pitchFamily="34" charset="0"/>
                <a:ea typeface="Kanit Light" pitchFamily="34" charset="-122"/>
                <a:cs typeface="SB Sans Display" panose="020B0503040504020204" pitchFamily="34" charset="0"/>
              </a:rPr>
              <a:t>что ты — будущий</a:t>
            </a:r>
            <a:endParaRPr lang="en-US" sz="2000" dirty="0">
              <a:solidFill>
                <a:schemeClr val="bg1"/>
              </a:solidFill>
              <a:latin typeface="SB Sans Display" panose="020B0503040504020204" pitchFamily="34" charset="0"/>
              <a:ea typeface="Kanit Light" pitchFamily="34" charset="-122"/>
              <a:cs typeface="SB Sans Display" panose="020B0503040504020204" pitchFamily="34" charset="0"/>
            </a:endParaRPr>
          </a:p>
          <a:p>
            <a:r>
              <a:rPr lang="ru-RU" sz="2000" dirty="0">
                <a:solidFill>
                  <a:schemeClr val="bg1"/>
                </a:solidFill>
                <a:latin typeface="SB Sans Display" panose="020B0503040504020204" pitchFamily="34" charset="0"/>
                <a:ea typeface="Kanit Light" pitchFamily="34" charset="-122"/>
                <a:cs typeface="SB Sans Display" panose="020B0503040504020204" pitchFamily="34" charset="0"/>
              </a:rPr>
              <a:t>гуру инвестиций!</a:t>
            </a:r>
          </a:p>
        </p:txBody>
      </p:sp>
      <p:sp>
        <p:nvSpPr>
          <p:cNvPr id="36" name="Скругленный прямоугольник 35">
            <a:extLst>
              <a:ext uri="{FF2B5EF4-FFF2-40B4-BE49-F238E27FC236}">
                <a16:creationId xmlns:a16="http://schemas.microsoft.com/office/drawing/2014/main" id="{AF6E5F7D-324B-68E7-9640-28DFE93DB119}"/>
              </a:ext>
            </a:extLst>
          </p:cNvPr>
          <p:cNvSpPr/>
          <p:nvPr/>
        </p:nvSpPr>
        <p:spPr>
          <a:xfrm rot="10800000" flipH="1">
            <a:off x="9557948" y="6093918"/>
            <a:ext cx="4634301" cy="1728000"/>
          </a:xfrm>
          <a:prstGeom prst="roundRect">
            <a:avLst>
              <a:gd name="adj" fmla="val 15158"/>
            </a:avLst>
          </a:prstGeom>
          <a:noFill/>
          <a:ln w="31750">
            <a:gradFill flip="none" rotWithShape="1">
              <a:gsLst>
                <a:gs pos="0">
                  <a:srgbClr val="00B0F0"/>
                </a:gs>
                <a:gs pos="100000">
                  <a:srgbClr val="00C265"/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EF22C4D-1094-236C-E6BB-2FF844980D5D}"/>
              </a:ext>
            </a:extLst>
          </p:cNvPr>
          <p:cNvSpPr txBox="1"/>
          <p:nvPr/>
        </p:nvSpPr>
        <p:spPr>
          <a:xfrm>
            <a:off x="10593279" y="1590365"/>
            <a:ext cx="4290655" cy="461665"/>
          </a:xfrm>
          <a:prstGeom prst="rect">
            <a:avLst/>
          </a:prstGeom>
          <a:noFill/>
        </p:spPr>
        <p:txBody>
          <a:bodyPr wrap="square" lIns="0" anchor="b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  <a:latin typeface="SB Sans Display" panose="020B0503040504020204" pitchFamily="34" charset="0"/>
                <a:ea typeface="Kanit Light" pitchFamily="34" charset="-122"/>
                <a:cs typeface="SB Sans Display" panose="020B0503040504020204" pitchFamily="34" charset="0"/>
              </a:rPr>
              <a:t>Реальные портфели</a:t>
            </a:r>
            <a:endParaRPr lang="en-US" sz="2400" dirty="0">
              <a:solidFill>
                <a:schemeClr val="bg1"/>
              </a:solidFill>
              <a:latin typeface="SB Sans Display" panose="020B0503040504020204" pitchFamily="34" charset="0"/>
              <a:cs typeface="SB Sans Display" panose="020B0503040504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B12C519-3274-A5DB-FB96-6F752C2677B2}"/>
              </a:ext>
            </a:extLst>
          </p:cNvPr>
          <p:cNvSpPr txBox="1"/>
          <p:nvPr/>
        </p:nvSpPr>
        <p:spPr>
          <a:xfrm>
            <a:off x="10593279" y="1989947"/>
            <a:ext cx="3768325" cy="757130"/>
          </a:xfrm>
          <a:prstGeom prst="rect">
            <a:avLst/>
          </a:prstGeom>
          <a:noFill/>
        </p:spPr>
        <p:txBody>
          <a:bodyPr wrap="square" lIns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1600" dirty="0">
                <a:solidFill>
                  <a:schemeClr val="bg1">
                    <a:alpha val="80000"/>
                  </a:schemeClr>
                </a:solidFill>
                <a:latin typeface="SB Sans Display" panose="020B0503040504020204" pitchFamily="34" charset="0"/>
                <a:ea typeface="Martel Sans" pitchFamily="34" charset="-122"/>
                <a:cs typeface="SB Sans Display" panose="020B0503040504020204" pitchFamily="34" charset="0"/>
              </a:rPr>
              <a:t>Никаких </a:t>
            </a:r>
            <a:r>
              <a:rPr lang="ru-RU" sz="1600" dirty="0" err="1">
                <a:solidFill>
                  <a:schemeClr val="bg1">
                    <a:alpha val="80000"/>
                  </a:schemeClr>
                </a:solidFill>
                <a:latin typeface="SB Sans Display" panose="020B0503040504020204" pitchFamily="34" charset="0"/>
                <a:ea typeface="Martel Sans" pitchFamily="34" charset="-122"/>
                <a:cs typeface="SB Sans Display" panose="020B0503040504020204" pitchFamily="34" charset="0"/>
              </a:rPr>
              <a:t>демосчетов</a:t>
            </a:r>
            <a:r>
              <a:rPr lang="ru-RU" sz="1600" dirty="0">
                <a:solidFill>
                  <a:schemeClr val="bg1">
                    <a:alpha val="80000"/>
                  </a:schemeClr>
                </a:solidFill>
                <a:latin typeface="SB Sans Display" panose="020B0503040504020204" pitchFamily="34" charset="0"/>
                <a:ea typeface="Martel Sans" pitchFamily="34" charset="-122"/>
                <a:cs typeface="SB Sans Display" panose="020B0503040504020204" pitchFamily="34" charset="0"/>
              </a:rPr>
              <a:t>, всё по-взрослому. Живой трейдинг,</a:t>
            </a:r>
          </a:p>
          <a:p>
            <a:pPr>
              <a:lnSpc>
                <a:spcPct val="90000"/>
              </a:lnSpc>
            </a:pPr>
            <a:r>
              <a:rPr lang="ru-RU" sz="1600" dirty="0">
                <a:solidFill>
                  <a:schemeClr val="bg1">
                    <a:alpha val="80000"/>
                  </a:schemeClr>
                </a:solidFill>
                <a:latin typeface="SB Sans Display" panose="020B0503040504020204" pitchFamily="34" charset="0"/>
                <a:ea typeface="Martel Sans" pitchFamily="34" charset="-122"/>
                <a:cs typeface="SB Sans Display" panose="020B0503040504020204" pitchFamily="34" charset="0"/>
              </a:rPr>
              <a:t>опыт и фан!</a:t>
            </a:r>
            <a:endParaRPr lang="en-US" sz="1600" dirty="0">
              <a:solidFill>
                <a:schemeClr val="bg1">
                  <a:alpha val="80000"/>
                </a:schemeClr>
              </a:solidFill>
              <a:latin typeface="SB Sans Display" panose="020B0503040504020204" pitchFamily="34" charset="0"/>
              <a:ea typeface="Martel Sans" pitchFamily="34" charset="-122"/>
              <a:cs typeface="SB Sans Display" panose="020B0503040504020204" pitchFamily="34" charset="0"/>
            </a:endParaRPr>
          </a:p>
        </p:txBody>
      </p:sp>
      <p:sp>
        <p:nvSpPr>
          <p:cNvPr id="32" name="Скругленный прямоугольник 31">
            <a:extLst>
              <a:ext uri="{FF2B5EF4-FFF2-40B4-BE49-F238E27FC236}">
                <a16:creationId xmlns:a16="http://schemas.microsoft.com/office/drawing/2014/main" id="{6896DD1F-9D26-9469-1E93-4796AF6E36E8}"/>
              </a:ext>
            </a:extLst>
          </p:cNvPr>
          <p:cNvSpPr/>
          <p:nvPr/>
        </p:nvSpPr>
        <p:spPr>
          <a:xfrm>
            <a:off x="9390512" y="2819400"/>
            <a:ext cx="6548400" cy="1299143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EEF3FF">
                  <a:alpha val="20000"/>
                </a:srgbClr>
              </a:gs>
              <a:gs pos="83000">
                <a:srgbClr val="323434">
                  <a:alpha val="0"/>
                </a:srgbClr>
              </a:gs>
            </a:gsLst>
            <a:lin ang="0" scaled="1"/>
          </a:gradFill>
          <a:ln w="12692" cap="flat">
            <a:noFill/>
            <a:prstDash val="solid"/>
            <a:miter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ABC2017E-7AD3-A9FA-7CFB-EAAC332E1063}"/>
              </a:ext>
            </a:extLst>
          </p:cNvPr>
          <p:cNvSpPr txBox="1"/>
          <p:nvPr/>
        </p:nvSpPr>
        <p:spPr>
          <a:xfrm>
            <a:off x="10593279" y="2949682"/>
            <a:ext cx="4290655" cy="461665"/>
          </a:xfrm>
          <a:prstGeom prst="rect">
            <a:avLst/>
          </a:prstGeom>
          <a:noFill/>
        </p:spPr>
        <p:txBody>
          <a:bodyPr wrap="square" lIns="0" anchor="b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  <a:latin typeface="SB Sans Display" panose="020B0503040504020204" pitchFamily="34" charset="0"/>
                <a:ea typeface="Kanit Light" pitchFamily="34" charset="-122"/>
                <a:cs typeface="SB Sans Display" panose="020B0503040504020204" pitchFamily="34" charset="0"/>
              </a:rPr>
              <a:t>Бесплатное обучение</a:t>
            </a:r>
            <a:endParaRPr lang="en-US" sz="2400" dirty="0">
              <a:solidFill>
                <a:schemeClr val="bg1"/>
              </a:solidFill>
              <a:latin typeface="SB Sans Display" panose="020B0503040504020204" pitchFamily="34" charset="0"/>
              <a:cs typeface="SB Sans Display" panose="020B0503040504020204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CA826A8E-7025-C205-3191-B3F6DE758DDE}"/>
              </a:ext>
            </a:extLst>
          </p:cNvPr>
          <p:cNvSpPr txBox="1"/>
          <p:nvPr/>
        </p:nvSpPr>
        <p:spPr>
          <a:xfrm>
            <a:off x="10593279" y="3393868"/>
            <a:ext cx="3768325" cy="535531"/>
          </a:xfrm>
          <a:prstGeom prst="rect">
            <a:avLst/>
          </a:prstGeom>
          <a:noFill/>
        </p:spPr>
        <p:txBody>
          <a:bodyPr wrap="square" lIns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1600" dirty="0">
                <a:solidFill>
                  <a:schemeClr val="bg1">
                    <a:alpha val="80000"/>
                  </a:schemeClr>
                </a:solidFill>
                <a:latin typeface="SB Sans Display" panose="020B0503040504020204" pitchFamily="34" charset="0"/>
                <a:ea typeface="Martel Sans" pitchFamily="34" charset="-122"/>
                <a:cs typeface="SB Sans Display" panose="020B0503040504020204" pitchFamily="34" charset="0"/>
              </a:rPr>
              <a:t>Мы поможем тебе освоить новые стратегии и прокачать скиллы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ECB307FF-9BB0-2170-4D59-858B8123A9E5}"/>
              </a:ext>
            </a:extLst>
          </p:cNvPr>
          <p:cNvSpPr txBox="1"/>
          <p:nvPr/>
        </p:nvSpPr>
        <p:spPr>
          <a:xfrm>
            <a:off x="10593279" y="4321282"/>
            <a:ext cx="4290655" cy="461665"/>
          </a:xfrm>
          <a:prstGeom prst="rect">
            <a:avLst/>
          </a:prstGeom>
          <a:noFill/>
        </p:spPr>
        <p:txBody>
          <a:bodyPr wrap="square" lIns="0" anchor="b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  <a:latin typeface="SB Sans Display" panose="020B0503040504020204" pitchFamily="34" charset="0"/>
                <a:ea typeface="Kanit Light" pitchFamily="34" charset="-122"/>
                <a:cs typeface="SB Sans Display" panose="020B0503040504020204" pitchFamily="34" charset="0"/>
              </a:rPr>
              <a:t>Крутые призы</a:t>
            </a:r>
            <a:endParaRPr lang="en-US" sz="2400" dirty="0">
              <a:solidFill>
                <a:schemeClr val="bg1"/>
              </a:solidFill>
              <a:latin typeface="SB Sans Display" panose="020B0503040504020204" pitchFamily="34" charset="0"/>
              <a:cs typeface="SB Sans Display" panose="020B0503040504020204" pitchFamily="34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6790134C-22DF-C383-1D9E-A0E95C733606}"/>
              </a:ext>
            </a:extLst>
          </p:cNvPr>
          <p:cNvSpPr txBox="1"/>
          <p:nvPr/>
        </p:nvSpPr>
        <p:spPr>
          <a:xfrm>
            <a:off x="10593279" y="4787770"/>
            <a:ext cx="3768325" cy="757130"/>
          </a:xfrm>
          <a:prstGeom prst="rect">
            <a:avLst/>
          </a:prstGeom>
          <a:noFill/>
        </p:spPr>
        <p:txBody>
          <a:bodyPr wrap="square" lIns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1600" dirty="0">
                <a:solidFill>
                  <a:schemeClr val="bg1">
                    <a:alpha val="80000"/>
                  </a:schemeClr>
                </a:solidFill>
                <a:latin typeface="SB Sans Display" panose="020B0503040504020204" pitchFamily="34" charset="0"/>
                <a:ea typeface="Martel Sans" pitchFamily="34" charset="-122"/>
                <a:cs typeface="SB Sans Display" panose="020B0503040504020204" pitchFamily="34" charset="0"/>
              </a:rPr>
              <a:t>Победители получат не только</a:t>
            </a:r>
          </a:p>
          <a:p>
            <a:pPr>
              <a:lnSpc>
                <a:spcPct val="90000"/>
              </a:lnSpc>
            </a:pPr>
            <a:r>
              <a:rPr lang="ru-RU" sz="1600" dirty="0">
                <a:solidFill>
                  <a:schemeClr val="bg1">
                    <a:alpha val="80000"/>
                  </a:schemeClr>
                </a:solidFill>
                <a:latin typeface="SB Sans Display" panose="020B0503040504020204" pitchFamily="34" charset="0"/>
                <a:ea typeface="Martel Sans" pitchFamily="34" charset="-122"/>
                <a:cs typeface="SB Sans Display" panose="020B0503040504020204" pitchFamily="34" charset="0"/>
              </a:rPr>
              <a:t>славу, но и реальные бонусы</a:t>
            </a:r>
          </a:p>
          <a:p>
            <a:pPr>
              <a:lnSpc>
                <a:spcPct val="90000"/>
              </a:lnSpc>
            </a:pPr>
            <a:r>
              <a:rPr lang="ru-RU" sz="1600" dirty="0">
                <a:solidFill>
                  <a:schemeClr val="bg1">
                    <a:alpha val="80000"/>
                  </a:schemeClr>
                </a:solidFill>
                <a:latin typeface="SB Sans Display" panose="020B0503040504020204" pitchFamily="34" charset="0"/>
                <a:ea typeface="Martel Sans" pitchFamily="34" charset="-122"/>
                <a:cs typeface="SB Sans Display" panose="020B0503040504020204" pitchFamily="34" charset="0"/>
              </a:rPr>
              <a:t>и даже стипендию от Сбера!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57EB8F93-5B01-6D79-6635-F1A5B2EE26BF}"/>
              </a:ext>
            </a:extLst>
          </p:cNvPr>
          <p:cNvSpPr txBox="1"/>
          <p:nvPr/>
        </p:nvSpPr>
        <p:spPr>
          <a:xfrm>
            <a:off x="3050842" y="3805653"/>
            <a:ext cx="5453078" cy="461665"/>
          </a:xfrm>
          <a:prstGeom prst="rect">
            <a:avLst/>
          </a:prstGeom>
          <a:noFill/>
        </p:spPr>
        <p:txBody>
          <a:bodyPr wrap="square" anchor="b">
            <a:spAutoFit/>
          </a:bodyPr>
          <a:lstStyle/>
          <a:p>
            <a:pPr indent="0">
              <a:buNone/>
            </a:pPr>
            <a:r>
              <a:rPr lang="ru-RU" sz="2400" dirty="0">
                <a:solidFill>
                  <a:schemeClr val="bg1"/>
                </a:solidFill>
                <a:latin typeface="SB Sans Display" panose="020B0503040504020204" pitchFamily="34" charset="0"/>
                <a:ea typeface="Kanit Light" pitchFamily="34" charset="-122"/>
                <a:cs typeface="SB Sans Display" panose="020B0503040504020204" pitchFamily="34" charset="0"/>
              </a:rPr>
              <a:t>Ежемесячная стипендия от Сбера </a:t>
            </a:r>
            <a:endParaRPr lang="en-US" sz="2400" dirty="0">
              <a:solidFill>
                <a:schemeClr val="bg1"/>
              </a:solidFill>
              <a:latin typeface="SB Sans Display" panose="020B0503040504020204" pitchFamily="34" charset="0"/>
              <a:ea typeface="Kanit Light" pitchFamily="34" charset="-122"/>
              <a:cs typeface="SB Sans Display" panose="020B0503040504020204" pitchFamily="34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50D7C53E-2087-818B-D962-3ECF6F3AA2B9}"/>
              </a:ext>
            </a:extLst>
          </p:cNvPr>
          <p:cNvSpPr txBox="1"/>
          <p:nvPr/>
        </p:nvSpPr>
        <p:spPr>
          <a:xfrm>
            <a:off x="3050841" y="4238133"/>
            <a:ext cx="607733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chemeClr val="bg1">
                    <a:alpha val="80000"/>
                  </a:schemeClr>
                </a:solidFill>
                <a:latin typeface="SB Sans Display" panose="020B0503040504020204" pitchFamily="34" charset="0"/>
                <a:ea typeface="Martel Sans" pitchFamily="34" charset="-122"/>
                <a:cs typeface="SB Sans Display" panose="020B0503040504020204" pitchFamily="34" charset="0"/>
              </a:rPr>
              <a:t>Для ТОП-3 участников команд ВУЗов (топ-100 ВУЗов)</a:t>
            </a:r>
            <a:endParaRPr lang="en-US" sz="1600" dirty="0">
              <a:solidFill>
                <a:schemeClr val="bg1">
                  <a:alpha val="80000"/>
                </a:schemeClr>
              </a:solidFill>
              <a:latin typeface="SB Sans Display" panose="020B0503040504020204" pitchFamily="34" charset="0"/>
              <a:ea typeface="Martel Sans" pitchFamily="34" charset="-122"/>
              <a:cs typeface="SB Sans Display" panose="020B0503040504020204" pitchFamily="34" charset="0"/>
            </a:endParaRPr>
          </a:p>
        </p:txBody>
      </p:sp>
      <p:sp>
        <p:nvSpPr>
          <p:cNvPr id="51" name="Овал 50">
            <a:extLst>
              <a:ext uri="{FF2B5EF4-FFF2-40B4-BE49-F238E27FC236}">
                <a16:creationId xmlns:a16="http://schemas.microsoft.com/office/drawing/2014/main" id="{220F84C8-6536-9ED2-8F5A-C5F1141F03C9}"/>
              </a:ext>
            </a:extLst>
          </p:cNvPr>
          <p:cNvSpPr/>
          <p:nvPr/>
        </p:nvSpPr>
        <p:spPr>
          <a:xfrm>
            <a:off x="-1202653" y="3843130"/>
            <a:ext cx="4290655" cy="4386470"/>
          </a:xfrm>
          <a:prstGeom prst="ellipse">
            <a:avLst/>
          </a:prstGeom>
          <a:gradFill flip="none" rotWithShape="1">
            <a:gsLst>
              <a:gs pos="0">
                <a:srgbClr val="00C265">
                  <a:alpha val="16000"/>
                </a:srgbClr>
              </a:gs>
              <a:gs pos="64000">
                <a:srgbClr val="00C265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428B49F4-4998-289F-78D7-AB44E8D5A24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2450580" y="3821286"/>
            <a:ext cx="540000" cy="540000"/>
          </a:xfrm>
          <a:prstGeom prst="rect">
            <a:avLst/>
          </a:prstGeom>
        </p:spPr>
      </p:pic>
      <p:sp>
        <p:nvSpPr>
          <p:cNvPr id="55" name="TextBox 54">
            <a:extLst>
              <a:ext uri="{FF2B5EF4-FFF2-40B4-BE49-F238E27FC236}">
                <a16:creationId xmlns:a16="http://schemas.microsoft.com/office/drawing/2014/main" id="{6845AAAD-EE80-E630-29ED-E27A90CBFA81}"/>
              </a:ext>
            </a:extLst>
          </p:cNvPr>
          <p:cNvSpPr txBox="1"/>
          <p:nvPr/>
        </p:nvSpPr>
        <p:spPr>
          <a:xfrm>
            <a:off x="4168397" y="5032739"/>
            <a:ext cx="4939027" cy="461665"/>
          </a:xfrm>
          <a:prstGeom prst="rect">
            <a:avLst/>
          </a:prstGeom>
          <a:noFill/>
        </p:spPr>
        <p:txBody>
          <a:bodyPr wrap="square" anchor="b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  <a:latin typeface="SB Sans Display" panose="020B0503040504020204" pitchFamily="34" charset="0"/>
                <a:ea typeface="Kanit Light" pitchFamily="34" charset="-122"/>
                <a:cs typeface="SB Sans Display" panose="020B0503040504020204" pitchFamily="34" charset="0"/>
              </a:rPr>
              <a:t>До 2 000 000 бонусов Спасибо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BE4AAC41-2A6D-A53E-AB65-EE097985180E}"/>
              </a:ext>
            </a:extLst>
          </p:cNvPr>
          <p:cNvSpPr txBox="1"/>
          <p:nvPr/>
        </p:nvSpPr>
        <p:spPr>
          <a:xfrm>
            <a:off x="4168397" y="5465219"/>
            <a:ext cx="407721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chemeClr val="bg1">
                    <a:alpha val="80000"/>
                  </a:schemeClr>
                </a:solidFill>
                <a:latin typeface="SB Sans Display" panose="020B0503040504020204" pitchFamily="34" charset="0"/>
                <a:ea typeface="Martel Sans" pitchFamily="34" charset="-122"/>
                <a:cs typeface="SB Sans Display" panose="020B0503040504020204" pitchFamily="34" charset="0"/>
              </a:rPr>
              <a:t>Для победителей рейтинга</a:t>
            </a:r>
            <a:endParaRPr lang="en-US" sz="1600" dirty="0">
              <a:solidFill>
                <a:schemeClr val="bg1">
                  <a:alpha val="80000"/>
                </a:schemeClr>
              </a:solidFill>
              <a:latin typeface="SB Sans Display" panose="020B0503040504020204" pitchFamily="34" charset="0"/>
              <a:ea typeface="Martel Sans" pitchFamily="34" charset="-122"/>
              <a:cs typeface="SB Sans Display" panose="020B0503040504020204" pitchFamily="34" charset="0"/>
            </a:endParaRPr>
          </a:p>
        </p:txBody>
      </p:sp>
      <p:pic>
        <p:nvPicPr>
          <p:cNvPr id="57" name="Рисунок 56">
            <a:extLst>
              <a:ext uri="{FF2B5EF4-FFF2-40B4-BE49-F238E27FC236}">
                <a16:creationId xmlns:a16="http://schemas.microsoft.com/office/drawing/2014/main" id="{0E0251AB-A5AA-9BC7-0993-1676ECCA9F6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3568135" y="5048372"/>
            <a:ext cx="542867" cy="542867"/>
          </a:xfrm>
          <a:prstGeom prst="rect">
            <a:avLst/>
          </a:prstGeom>
        </p:spPr>
      </p:pic>
      <p:sp>
        <p:nvSpPr>
          <p:cNvPr id="58" name="TextBox 57">
            <a:extLst>
              <a:ext uri="{FF2B5EF4-FFF2-40B4-BE49-F238E27FC236}">
                <a16:creationId xmlns:a16="http://schemas.microsoft.com/office/drawing/2014/main" id="{10ECCF49-3C0D-464B-0E05-986660376AA7}"/>
              </a:ext>
            </a:extLst>
          </p:cNvPr>
          <p:cNvSpPr txBox="1"/>
          <p:nvPr/>
        </p:nvSpPr>
        <p:spPr>
          <a:xfrm>
            <a:off x="5070038" y="6135452"/>
            <a:ext cx="4857610" cy="830997"/>
          </a:xfrm>
          <a:prstGeom prst="rect">
            <a:avLst/>
          </a:prstGeom>
          <a:noFill/>
        </p:spPr>
        <p:txBody>
          <a:bodyPr wrap="square" anchor="b">
            <a:spAutoFit/>
          </a:bodyPr>
          <a:lstStyle/>
          <a:p>
            <a:pPr indent="0">
              <a:buNone/>
            </a:pPr>
            <a:r>
              <a:rPr lang="ru-RU" sz="2400" dirty="0">
                <a:solidFill>
                  <a:schemeClr val="bg1"/>
                </a:solidFill>
                <a:latin typeface="SB Sans Display" panose="020B0503040504020204" pitchFamily="34" charset="0"/>
                <a:ea typeface="Kanit Light" pitchFamily="34" charset="-122"/>
                <a:cs typeface="SB Sans Display" panose="020B0503040504020204" pitchFamily="34" charset="0"/>
              </a:rPr>
              <a:t>Розыгрыш 1 млн</a:t>
            </a:r>
            <a:endParaRPr lang="en-US" sz="2400" dirty="0">
              <a:solidFill>
                <a:schemeClr val="bg1"/>
              </a:solidFill>
              <a:latin typeface="SB Sans Display" panose="020B0503040504020204" pitchFamily="34" charset="0"/>
              <a:ea typeface="Kanit Light" pitchFamily="34" charset="-122"/>
              <a:cs typeface="SB Sans Display" panose="020B0503040504020204" pitchFamily="34" charset="0"/>
            </a:endParaRPr>
          </a:p>
          <a:p>
            <a:pPr indent="0">
              <a:buNone/>
            </a:pPr>
            <a:r>
              <a:rPr lang="ru-RU" sz="2400" dirty="0">
                <a:solidFill>
                  <a:schemeClr val="bg1"/>
                </a:solidFill>
                <a:latin typeface="SB Sans Display" panose="020B0503040504020204" pitchFamily="34" charset="0"/>
                <a:ea typeface="Kanit Light" pitchFamily="34" charset="-122"/>
                <a:cs typeface="SB Sans Display" panose="020B0503040504020204" pitchFamily="34" charset="0"/>
              </a:rPr>
              <a:t>бонусов Спасибо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7C584A6E-B8F0-6907-9667-FA098E203831}"/>
              </a:ext>
            </a:extLst>
          </p:cNvPr>
          <p:cNvSpPr txBox="1"/>
          <p:nvPr/>
        </p:nvSpPr>
        <p:spPr>
          <a:xfrm>
            <a:off x="5070038" y="6937264"/>
            <a:ext cx="407721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chemeClr val="bg1">
                    <a:alpha val="80000"/>
                  </a:schemeClr>
                </a:solidFill>
                <a:latin typeface="SB Sans Display" panose="020B0503040504020204" pitchFamily="34" charset="0"/>
                <a:ea typeface="Martel Sans" pitchFamily="34" charset="-122"/>
                <a:cs typeface="SB Sans Display" panose="020B0503040504020204" pitchFamily="34" charset="0"/>
              </a:rPr>
              <a:t>Среди всех участников</a:t>
            </a:r>
            <a:endParaRPr lang="en-US" sz="1600" dirty="0">
              <a:solidFill>
                <a:schemeClr val="bg1">
                  <a:alpha val="80000"/>
                </a:schemeClr>
              </a:solidFill>
              <a:latin typeface="SB Sans Display" panose="020B0503040504020204" pitchFamily="34" charset="0"/>
              <a:ea typeface="Martel Sans" pitchFamily="34" charset="-122"/>
              <a:cs typeface="SB Sans Display" panose="020B0503040504020204" pitchFamily="34" charset="0"/>
            </a:endParaRPr>
          </a:p>
        </p:txBody>
      </p:sp>
      <p:pic>
        <p:nvPicPr>
          <p:cNvPr id="60" name="Рисунок 59">
            <a:extLst>
              <a:ext uri="{FF2B5EF4-FFF2-40B4-BE49-F238E27FC236}">
                <a16:creationId xmlns:a16="http://schemas.microsoft.com/office/drawing/2014/main" id="{AC68CBF5-2EF3-5F9F-BC50-A949A41E2BF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4527171" y="6227809"/>
            <a:ext cx="542867" cy="542867"/>
          </a:xfrm>
          <a:prstGeom prst="rect">
            <a:avLst/>
          </a:prstGeom>
        </p:spPr>
      </p:pic>
      <p:pic>
        <p:nvPicPr>
          <p:cNvPr id="62" name="Рисунок 61">
            <a:extLst>
              <a:ext uri="{FF2B5EF4-FFF2-40B4-BE49-F238E27FC236}">
                <a16:creationId xmlns:a16="http://schemas.microsoft.com/office/drawing/2014/main" id="{35A19E6A-A97B-ACEF-9D82-A807F8A48E34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64462" t="5945" r="2582" b="61980"/>
          <a:stretch>
            <a:fillRect/>
          </a:stretch>
        </p:blipFill>
        <p:spPr>
          <a:xfrm rot="543408">
            <a:off x="2239128" y="5926547"/>
            <a:ext cx="1772145" cy="1616353"/>
          </a:xfrm>
          <a:prstGeom prst="rect">
            <a:avLst/>
          </a:prstGeom>
        </p:spPr>
      </p:pic>
      <p:pic>
        <p:nvPicPr>
          <p:cNvPr id="72" name="Рисунок 71">
            <a:extLst>
              <a:ext uri="{FF2B5EF4-FFF2-40B4-BE49-F238E27FC236}">
                <a16:creationId xmlns:a16="http://schemas.microsoft.com/office/drawing/2014/main" id="{8F2FCEF6-1D12-8DF9-E2F6-DE406B26614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728681" y="3198971"/>
            <a:ext cx="540000" cy="540000"/>
          </a:xfrm>
          <a:prstGeom prst="rect">
            <a:avLst/>
          </a:prstGeom>
        </p:spPr>
      </p:pic>
      <p:pic>
        <p:nvPicPr>
          <p:cNvPr id="77" name="Рисунок 76">
            <a:extLst>
              <a:ext uri="{FF2B5EF4-FFF2-40B4-BE49-F238E27FC236}">
                <a16:creationId xmlns:a16="http://schemas.microsoft.com/office/drawing/2014/main" id="{3166102F-42A5-D0CB-BD07-9F392A7F82F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728681" y="4687572"/>
            <a:ext cx="540000" cy="540000"/>
          </a:xfrm>
          <a:prstGeom prst="rect">
            <a:avLst/>
          </a:prstGeom>
        </p:spPr>
      </p:pic>
      <p:pic>
        <p:nvPicPr>
          <p:cNvPr id="79" name="Рисунок 78">
            <a:extLst>
              <a:ext uri="{FF2B5EF4-FFF2-40B4-BE49-F238E27FC236}">
                <a16:creationId xmlns:a16="http://schemas.microsoft.com/office/drawing/2014/main" id="{F9D7B06B-818F-8ECD-5487-791442769D3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9728681" y="1839654"/>
            <a:ext cx="540000" cy="540000"/>
          </a:xfrm>
          <a:prstGeom prst="rect">
            <a:avLst/>
          </a:prstGeom>
        </p:spPr>
      </p:pic>
      <p:pic>
        <p:nvPicPr>
          <p:cNvPr id="82" name="Рисунок 81">
            <a:extLst>
              <a:ext uri="{FF2B5EF4-FFF2-40B4-BE49-F238E27FC236}">
                <a16:creationId xmlns:a16="http://schemas.microsoft.com/office/drawing/2014/main" id="{77E0C455-2D99-9863-2DC9-7D881E811B6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-1379035" y="2810106"/>
            <a:ext cx="5770223" cy="4051872"/>
          </a:xfrm>
          <a:prstGeom prst="rect">
            <a:avLst/>
          </a:prstGeom>
        </p:spPr>
      </p:pic>
      <p:pic>
        <p:nvPicPr>
          <p:cNvPr id="84" name="Picture 2">
            <a:extLst>
              <a:ext uri="{FF2B5EF4-FFF2-40B4-BE49-F238E27FC236}">
                <a16:creationId xmlns:a16="http://schemas.microsoft.com/office/drawing/2014/main" id="{C3F9E5B6-CBAC-93D5-617D-FC2CB2D1DD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32294">
            <a:off x="-494627" y="3681054"/>
            <a:ext cx="4871135" cy="487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0">
            <a:extLst>
              <a:ext uri="{FF2B5EF4-FFF2-40B4-BE49-F238E27FC236}">
                <a16:creationId xmlns:a16="http://schemas.microsoft.com/office/drawing/2014/main" id="{C1DD0ED4-F5DC-C06B-05DA-E07756C43F4C}"/>
              </a:ext>
            </a:extLst>
          </p:cNvPr>
          <p:cNvSpPr/>
          <p:nvPr/>
        </p:nvSpPr>
        <p:spPr>
          <a:xfrm>
            <a:off x="444116" y="459543"/>
            <a:ext cx="11928859" cy="72794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4799"/>
              </a:lnSpc>
            </a:pPr>
            <a:r>
              <a:rPr lang="ru-RU" sz="4800" b="1" dirty="0">
                <a:gradFill flip="none" rotWithShape="1">
                  <a:gsLst>
                    <a:gs pos="0">
                      <a:srgbClr val="00C265"/>
                    </a:gs>
                    <a:gs pos="100000">
                      <a:srgbClr val="146165"/>
                    </a:gs>
                  </a:gsLst>
                  <a:lin ang="0" scaled="1"/>
                  <a:tileRect/>
                </a:gradFill>
                <a:latin typeface="SB Sans Display Semibold" panose="020B0503040504020204" pitchFamily="34" charset="0"/>
                <a:ea typeface="Kanit Light" pitchFamily="34" charset="-122"/>
                <a:cs typeface="SB Sans Display Semibold" panose="020B0503040504020204" pitchFamily="34" charset="0"/>
              </a:rPr>
              <a:t>Инвест </a:t>
            </a:r>
            <a:r>
              <a:rPr lang="ru-RU" sz="4800" b="1" dirty="0" err="1">
                <a:gradFill flip="none" rotWithShape="1">
                  <a:gsLst>
                    <a:gs pos="0">
                      <a:srgbClr val="00C265"/>
                    </a:gs>
                    <a:gs pos="100000">
                      <a:srgbClr val="146165"/>
                    </a:gs>
                  </a:gsLst>
                  <a:lin ang="0" scaled="1"/>
                  <a:tileRect/>
                </a:gradFill>
                <a:latin typeface="SB Sans Display Semibold" panose="020B0503040504020204" pitchFamily="34" charset="0"/>
                <a:ea typeface="Kanit Light" pitchFamily="34" charset="-122"/>
                <a:cs typeface="SB Sans Display Semibold" panose="020B0503040504020204" pitchFamily="34" charset="0"/>
              </a:rPr>
              <a:t>Чемп</a:t>
            </a:r>
            <a:r>
              <a:rPr lang="ru-RU" sz="4800" b="1" dirty="0">
                <a:gradFill flip="none" rotWithShape="1">
                  <a:gsLst>
                    <a:gs pos="0">
                      <a:srgbClr val="00C265"/>
                    </a:gs>
                    <a:gs pos="100000">
                      <a:srgbClr val="146165"/>
                    </a:gs>
                  </a:gsLst>
                  <a:lin ang="0" scaled="1"/>
                  <a:tileRect/>
                </a:gradFill>
                <a:latin typeface="SB Sans Display Semibold" panose="020B0503040504020204" pitchFamily="34" charset="0"/>
                <a:ea typeface="Kanit Light" pitchFamily="34" charset="-122"/>
                <a:cs typeface="SB Sans Display Semibold" panose="020B0503040504020204" pitchFamily="34" charset="0"/>
              </a:rPr>
              <a:t> </a:t>
            </a:r>
            <a:r>
              <a:rPr lang="ru-RU" sz="4799" dirty="0">
                <a:solidFill>
                  <a:srgbClr val="FFFFFF">
                    <a:alpha val="100000"/>
                  </a:srgbClr>
                </a:solidFill>
                <a:latin typeface="SB Sans Display" panose="020B0503040504020204" pitchFamily="34" charset="0"/>
                <a:cs typeface="SB Sans Display" panose="020B0503040504020204" pitchFamily="34" charset="0"/>
              </a:rPr>
              <a:t>от </a:t>
            </a:r>
            <a:r>
              <a:rPr lang="ru-RU" sz="4799" dirty="0" err="1">
                <a:solidFill>
                  <a:srgbClr val="FFFFFF">
                    <a:alpha val="100000"/>
                  </a:srgbClr>
                </a:solidFill>
                <a:latin typeface="SB Sans Display" panose="020B0503040504020204" pitchFamily="34" charset="0"/>
                <a:cs typeface="SB Sans Display" panose="020B0503040504020204" pitchFamily="34" charset="0"/>
              </a:rPr>
              <a:t>СберИнвестиций</a:t>
            </a:r>
            <a:endParaRPr lang="ru-RU" sz="4799" dirty="0">
              <a:solidFill>
                <a:srgbClr val="FFFFFF">
                  <a:alpha val="100000"/>
                </a:srgbClr>
              </a:solidFill>
              <a:latin typeface="SB Sans Display" panose="020B0503040504020204" pitchFamily="34" charset="0"/>
              <a:cs typeface="SB Sans Display" panose="020B0503040504020204" pitchFamily="34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C4FAA56-358B-282F-7A5D-B41876E63AD6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799063" y="6320614"/>
            <a:ext cx="1253660" cy="12536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35519974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161B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9DA6AD4-8D7C-F065-0EF7-1BC1A13339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Рисунок 64">
            <a:extLst>
              <a:ext uri="{FF2B5EF4-FFF2-40B4-BE49-F238E27FC236}">
                <a16:creationId xmlns:a16="http://schemas.microsoft.com/office/drawing/2014/main" id="{72DDEACC-C850-7415-5239-175CB0F7DE0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8000"/>
          </a:blip>
          <a:srcRect l="1589" t="10254" r="42004" b="55678"/>
          <a:stretch>
            <a:fillRect/>
          </a:stretch>
        </p:blipFill>
        <p:spPr>
          <a:xfrm>
            <a:off x="1004733" y="0"/>
            <a:ext cx="13625667" cy="8229600"/>
          </a:xfrm>
          <a:prstGeom prst="rect">
            <a:avLst/>
          </a:prstGeom>
        </p:spPr>
      </p:pic>
      <p:sp>
        <p:nvSpPr>
          <p:cNvPr id="7" name="Скругленный прямоугольник 6">
            <a:extLst>
              <a:ext uri="{FF2B5EF4-FFF2-40B4-BE49-F238E27FC236}">
                <a16:creationId xmlns:a16="http://schemas.microsoft.com/office/drawing/2014/main" id="{EF51C3EE-AB06-9FDA-49B7-FC1B7ED2F389}"/>
              </a:ext>
            </a:extLst>
          </p:cNvPr>
          <p:cNvSpPr/>
          <p:nvPr/>
        </p:nvSpPr>
        <p:spPr>
          <a:xfrm rot="10800000">
            <a:off x="0" y="1431055"/>
            <a:ext cx="5299463" cy="1620000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EEF3FF">
                  <a:alpha val="20000"/>
                </a:srgbClr>
              </a:gs>
              <a:gs pos="83000">
                <a:srgbClr val="323434">
                  <a:alpha val="0"/>
                </a:srgbClr>
              </a:gs>
            </a:gsLst>
            <a:lin ang="0" scaled="1"/>
          </a:gradFill>
          <a:ln w="12692" cap="flat">
            <a:noFill/>
            <a:prstDash val="solid"/>
            <a:miter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70D73BC-040B-EEBB-BEF1-DFBB7BF7D275}"/>
              </a:ext>
            </a:extLst>
          </p:cNvPr>
          <p:cNvSpPr txBox="1"/>
          <p:nvPr/>
        </p:nvSpPr>
        <p:spPr>
          <a:xfrm>
            <a:off x="1212809" y="1590365"/>
            <a:ext cx="4290655" cy="461665"/>
          </a:xfrm>
          <a:prstGeom prst="rect">
            <a:avLst/>
          </a:prstGeom>
          <a:noFill/>
        </p:spPr>
        <p:txBody>
          <a:bodyPr wrap="square" lIns="0" anchor="b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  <a:latin typeface="SB Sans Display" panose="020B0503040504020204" pitchFamily="34" charset="0"/>
                <a:ea typeface="Kanit Light" pitchFamily="34" charset="-122"/>
                <a:cs typeface="SB Sans Display" panose="020B0503040504020204" pitchFamily="34" charset="0"/>
              </a:rPr>
              <a:t>Кто может участвовать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769015C-FD1B-1925-FBB9-7DABF5B0F3CE}"/>
              </a:ext>
            </a:extLst>
          </p:cNvPr>
          <p:cNvSpPr txBox="1"/>
          <p:nvPr/>
        </p:nvSpPr>
        <p:spPr>
          <a:xfrm>
            <a:off x="1212809" y="2060285"/>
            <a:ext cx="3768325" cy="535531"/>
          </a:xfrm>
          <a:prstGeom prst="rect">
            <a:avLst/>
          </a:prstGeom>
          <a:noFill/>
        </p:spPr>
        <p:txBody>
          <a:bodyPr wrap="square" lIns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1600" dirty="0">
                <a:solidFill>
                  <a:schemeClr val="bg1">
                    <a:alpha val="80000"/>
                  </a:schemeClr>
                </a:solidFill>
                <a:latin typeface="SB Sans Display" panose="020B0503040504020204" pitchFamily="34" charset="0"/>
                <a:ea typeface="Martel Sans" pitchFamily="34" charset="-122"/>
                <a:cs typeface="SB Sans Display" panose="020B0503040504020204" pitchFamily="34" charset="0"/>
              </a:rPr>
              <a:t>Тебе 16-25 лет и ты студенты</a:t>
            </a:r>
            <a:br>
              <a:rPr lang="ru-RU" sz="1600" dirty="0">
                <a:solidFill>
                  <a:schemeClr val="bg1">
                    <a:alpha val="80000"/>
                  </a:schemeClr>
                </a:solidFill>
                <a:latin typeface="SB Sans Display" panose="020B0503040504020204" pitchFamily="34" charset="0"/>
                <a:ea typeface="Martel Sans" pitchFamily="34" charset="-122"/>
                <a:cs typeface="SB Sans Display" panose="020B0503040504020204" pitchFamily="34" charset="0"/>
              </a:rPr>
            </a:br>
            <a:r>
              <a:rPr lang="ru-RU" sz="1600" dirty="0">
                <a:solidFill>
                  <a:schemeClr val="bg1">
                    <a:alpha val="80000"/>
                  </a:schemeClr>
                </a:solidFill>
                <a:latin typeface="SB Sans Display" panose="020B0503040504020204" pitchFamily="34" charset="0"/>
                <a:ea typeface="Martel Sans" pitchFamily="34" charset="-122"/>
                <a:cs typeface="SB Sans Display" panose="020B0503040504020204" pitchFamily="34" charset="0"/>
              </a:rPr>
              <a:t>вуза или </a:t>
            </a:r>
            <a:r>
              <a:rPr lang="ru-RU" sz="1600" dirty="0" err="1">
                <a:solidFill>
                  <a:schemeClr val="bg1">
                    <a:alpha val="80000"/>
                  </a:schemeClr>
                </a:solidFill>
                <a:latin typeface="SB Sans Display" panose="020B0503040504020204" pitchFamily="34" charset="0"/>
                <a:ea typeface="Martel Sans" pitchFamily="34" charset="-122"/>
                <a:cs typeface="SB Sans Display" panose="020B0503040504020204" pitchFamily="34" charset="0"/>
              </a:rPr>
              <a:t>колледежа</a:t>
            </a:r>
            <a:r>
              <a:rPr lang="ru-RU" sz="1600" dirty="0">
                <a:solidFill>
                  <a:schemeClr val="bg1">
                    <a:alpha val="80000"/>
                  </a:schemeClr>
                </a:solidFill>
                <a:latin typeface="SB Sans Display" panose="020B0503040504020204" pitchFamily="34" charset="0"/>
                <a:ea typeface="Martel Sans" pitchFamily="34" charset="-122"/>
                <a:cs typeface="SB Sans Display" panose="020B0503040504020204" pitchFamily="34" charset="0"/>
              </a:rPr>
              <a:t> </a:t>
            </a:r>
          </a:p>
        </p:txBody>
      </p:sp>
      <p:sp>
        <p:nvSpPr>
          <p:cNvPr id="10" name="Скругленный прямоугольник 9">
            <a:extLst>
              <a:ext uri="{FF2B5EF4-FFF2-40B4-BE49-F238E27FC236}">
                <a16:creationId xmlns:a16="http://schemas.microsoft.com/office/drawing/2014/main" id="{C349591A-11E6-388C-541D-2A2D09B516E8}"/>
              </a:ext>
            </a:extLst>
          </p:cNvPr>
          <p:cNvSpPr/>
          <p:nvPr/>
        </p:nvSpPr>
        <p:spPr>
          <a:xfrm rot="10800000">
            <a:off x="3440989" y="1431056"/>
            <a:ext cx="6548400" cy="1620000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EEF3FF">
                  <a:alpha val="20000"/>
                </a:srgbClr>
              </a:gs>
              <a:gs pos="83000">
                <a:srgbClr val="323434">
                  <a:alpha val="0"/>
                </a:srgbClr>
              </a:gs>
            </a:gsLst>
            <a:lin ang="0" scaled="1"/>
          </a:gradFill>
          <a:ln w="12692" cap="flat">
            <a:noFill/>
            <a:prstDash val="solid"/>
            <a:miter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CE7C28C-0BD1-1684-1BB1-C4E3BAB012E2}"/>
              </a:ext>
            </a:extLst>
          </p:cNvPr>
          <p:cNvSpPr txBox="1"/>
          <p:nvPr/>
        </p:nvSpPr>
        <p:spPr>
          <a:xfrm>
            <a:off x="6126288" y="1589233"/>
            <a:ext cx="4290655" cy="461665"/>
          </a:xfrm>
          <a:prstGeom prst="rect">
            <a:avLst/>
          </a:prstGeom>
          <a:noFill/>
        </p:spPr>
        <p:txBody>
          <a:bodyPr wrap="square" lIns="0" anchor="b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  <a:latin typeface="SB Sans Display" panose="020B0503040504020204" pitchFamily="34" charset="0"/>
                <a:ea typeface="Kanit Light" pitchFamily="34" charset="-122"/>
                <a:cs typeface="SB Sans Display" panose="020B0503040504020204" pitchFamily="34" charset="0"/>
              </a:rPr>
              <a:t>Период проведения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4E8C057-4C0B-CFF1-DE55-6893FA37F27A}"/>
              </a:ext>
            </a:extLst>
          </p:cNvPr>
          <p:cNvSpPr txBox="1"/>
          <p:nvPr/>
        </p:nvSpPr>
        <p:spPr>
          <a:xfrm>
            <a:off x="6126288" y="2060285"/>
            <a:ext cx="3768325" cy="757130"/>
          </a:xfrm>
          <a:prstGeom prst="rect">
            <a:avLst/>
          </a:prstGeom>
          <a:noFill/>
        </p:spPr>
        <p:txBody>
          <a:bodyPr wrap="square" lIns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1600" dirty="0">
                <a:solidFill>
                  <a:schemeClr val="bg1">
                    <a:alpha val="80000"/>
                  </a:schemeClr>
                </a:solidFill>
                <a:latin typeface="SB Sans Display" panose="020B0503040504020204" pitchFamily="34" charset="0"/>
                <a:ea typeface="Martel Sans" pitchFamily="34" charset="-122"/>
                <a:cs typeface="SB Sans Display" panose="020B0503040504020204" pitchFamily="34" charset="0"/>
              </a:rPr>
              <a:t>Регистрация: 7 октября – 15 ноября</a:t>
            </a:r>
          </a:p>
          <a:p>
            <a:pPr>
              <a:lnSpc>
                <a:spcPct val="90000"/>
              </a:lnSpc>
            </a:pPr>
            <a:r>
              <a:rPr lang="ru-RU" sz="1600" dirty="0" err="1">
                <a:solidFill>
                  <a:schemeClr val="bg1">
                    <a:alpha val="80000"/>
                  </a:schemeClr>
                </a:solidFill>
                <a:latin typeface="SB Sans Display" panose="020B0503040504020204" pitchFamily="34" charset="0"/>
                <a:ea typeface="Martel Sans" pitchFamily="34" charset="-122"/>
                <a:cs typeface="SB Sans Display" panose="020B0503040504020204" pitchFamily="34" charset="0"/>
              </a:rPr>
              <a:t>Чемп</a:t>
            </a:r>
            <a:r>
              <a:rPr lang="ru-RU" sz="1600" dirty="0">
                <a:solidFill>
                  <a:schemeClr val="bg1">
                    <a:alpha val="80000"/>
                  </a:schemeClr>
                </a:solidFill>
                <a:latin typeface="SB Sans Display" panose="020B0503040504020204" pitchFamily="34" charset="0"/>
                <a:ea typeface="Martel Sans" pitchFamily="34" charset="-122"/>
                <a:cs typeface="SB Sans Display" panose="020B0503040504020204" pitchFamily="34" charset="0"/>
              </a:rPr>
              <a:t>: 7 октября – 1 декабря </a:t>
            </a:r>
          </a:p>
          <a:p>
            <a:pPr>
              <a:lnSpc>
                <a:spcPct val="90000"/>
              </a:lnSpc>
            </a:pPr>
            <a:r>
              <a:rPr lang="ru-RU" sz="1600" dirty="0">
                <a:solidFill>
                  <a:schemeClr val="bg1">
                    <a:alpha val="80000"/>
                  </a:schemeClr>
                </a:solidFill>
                <a:latin typeface="SB Sans Display" panose="020B0503040504020204" pitchFamily="34" charset="0"/>
                <a:ea typeface="Martel Sans" pitchFamily="34" charset="-122"/>
                <a:cs typeface="SB Sans Display" panose="020B0503040504020204" pitchFamily="34" charset="0"/>
              </a:rPr>
              <a:t>Подведение итогов: до 26 декабря 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99BA396-9BAB-00C8-E1B6-531B1E2126DE}"/>
              </a:ext>
            </a:extLst>
          </p:cNvPr>
          <p:cNvSpPr txBox="1"/>
          <p:nvPr/>
        </p:nvSpPr>
        <p:spPr>
          <a:xfrm>
            <a:off x="1212809" y="3243092"/>
            <a:ext cx="4290655" cy="424732"/>
          </a:xfrm>
          <a:prstGeom prst="rect">
            <a:avLst/>
          </a:prstGeom>
          <a:noFill/>
        </p:spPr>
        <p:txBody>
          <a:bodyPr wrap="square" lIns="0" anchor="b">
            <a:spAutoFit/>
          </a:bodyPr>
          <a:lstStyle/>
          <a:p>
            <a:pPr>
              <a:lnSpc>
                <a:spcPct val="90000"/>
              </a:lnSpc>
            </a:pPr>
            <a:r>
              <a:rPr lang="ru-RU" sz="2400" dirty="0">
                <a:solidFill>
                  <a:schemeClr val="bg1"/>
                </a:solidFill>
                <a:latin typeface="SB Sans Display" panose="020B0503040504020204" pitchFamily="34" charset="0"/>
                <a:ea typeface="Kanit Light" pitchFamily="34" charset="-122"/>
                <a:cs typeface="SB Sans Display" panose="020B0503040504020204" pitchFamily="34" charset="0"/>
              </a:rPr>
              <a:t>Условия участия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488FF8A-CA7C-9584-8386-2A3F93355B6E}"/>
              </a:ext>
            </a:extLst>
          </p:cNvPr>
          <p:cNvSpPr txBox="1"/>
          <p:nvPr/>
        </p:nvSpPr>
        <p:spPr>
          <a:xfrm>
            <a:off x="1212809" y="3672647"/>
            <a:ext cx="9292844" cy="1569660"/>
          </a:xfrm>
          <a:prstGeom prst="rect">
            <a:avLst/>
          </a:prstGeom>
          <a:noFill/>
        </p:spPr>
        <p:txBody>
          <a:bodyPr wrap="square" lIns="0" numCol="2">
            <a:spAutoFit/>
          </a:bodyPr>
          <a:lstStyle/>
          <a:p>
            <a:pPr marL="342900" indent="-342900">
              <a:buClr>
                <a:srgbClr val="00C265"/>
              </a:buClr>
              <a:buFont typeface="+mj-lt"/>
              <a:buAutoNum type="arabicPeriod"/>
            </a:pPr>
            <a:r>
              <a:rPr lang="ru-RU" sz="1600" dirty="0">
                <a:solidFill>
                  <a:schemeClr val="bg1">
                    <a:alpha val="80000"/>
                  </a:schemeClr>
                </a:solidFill>
                <a:latin typeface="SB Sans Display" panose="020B0503040504020204" pitchFamily="34" charset="0"/>
                <a:ea typeface="Martel Sans" pitchFamily="34" charset="-122"/>
                <a:cs typeface="SB Sans Display" panose="020B0503040504020204" pitchFamily="34" charset="0"/>
              </a:rPr>
              <a:t>Открыть брокерский счет в Сбере,</a:t>
            </a:r>
            <a:br>
              <a:rPr lang="ru-RU" sz="1600" dirty="0">
                <a:solidFill>
                  <a:schemeClr val="bg1">
                    <a:alpha val="80000"/>
                  </a:schemeClr>
                </a:solidFill>
                <a:latin typeface="SB Sans Display" panose="020B0503040504020204" pitchFamily="34" charset="0"/>
                <a:ea typeface="Martel Sans" pitchFamily="34" charset="-122"/>
                <a:cs typeface="SB Sans Display" panose="020B0503040504020204" pitchFamily="34" charset="0"/>
              </a:rPr>
            </a:br>
            <a:r>
              <a:rPr lang="ru-RU" sz="1600" dirty="0">
                <a:solidFill>
                  <a:schemeClr val="bg1">
                    <a:alpha val="80000"/>
                  </a:schemeClr>
                </a:solidFill>
                <a:latin typeface="SB Sans Display" panose="020B0503040504020204" pitchFamily="34" charset="0"/>
                <a:ea typeface="Martel Sans" pitchFamily="34" charset="-122"/>
                <a:cs typeface="SB Sans Display" panose="020B0503040504020204" pitchFamily="34" charset="0"/>
              </a:rPr>
              <a:t>если его нет</a:t>
            </a:r>
          </a:p>
          <a:p>
            <a:pPr marL="342900" indent="-342900">
              <a:buClr>
                <a:srgbClr val="00C265"/>
              </a:buClr>
              <a:buFont typeface="+mj-lt"/>
              <a:buAutoNum type="arabicPeriod"/>
            </a:pPr>
            <a:r>
              <a:rPr lang="ru-RU" sz="1600" dirty="0">
                <a:solidFill>
                  <a:schemeClr val="bg1">
                    <a:alpha val="80000"/>
                  </a:schemeClr>
                </a:solidFill>
                <a:latin typeface="SB Sans Display" panose="020B0503040504020204" pitchFamily="34" charset="0"/>
                <a:ea typeface="Martel Sans" pitchFamily="34" charset="-122"/>
                <a:cs typeface="SB Sans Display" panose="020B0503040504020204" pitchFamily="34" charset="0"/>
              </a:rPr>
              <a:t>Пополнить счет на 1 000 руб.</a:t>
            </a:r>
          </a:p>
          <a:p>
            <a:pPr marL="342900" indent="-342900">
              <a:buClr>
                <a:srgbClr val="00C265"/>
              </a:buClr>
              <a:buFont typeface="+mj-lt"/>
              <a:buAutoNum type="arabicPeriod"/>
            </a:pPr>
            <a:r>
              <a:rPr lang="ru-RU" sz="1600" dirty="0">
                <a:solidFill>
                  <a:schemeClr val="bg1">
                    <a:alpha val="80000"/>
                  </a:schemeClr>
                </a:solidFill>
                <a:latin typeface="SB Sans Display" panose="020B0503040504020204" pitchFamily="34" charset="0"/>
                <a:ea typeface="Martel Sans" pitchFamily="34" charset="-122"/>
                <a:cs typeface="SB Sans Display" panose="020B0503040504020204" pitchFamily="34" charset="0"/>
              </a:rPr>
              <a:t>Скачать </a:t>
            </a:r>
            <a:r>
              <a:rPr lang="ru-RU" sz="1600" dirty="0" err="1">
                <a:solidFill>
                  <a:schemeClr val="bg1">
                    <a:alpha val="80000"/>
                  </a:schemeClr>
                </a:solidFill>
                <a:latin typeface="SB Sans Display" panose="020B0503040504020204" pitchFamily="34" charset="0"/>
                <a:ea typeface="Martel Sans" pitchFamily="34" charset="-122"/>
                <a:cs typeface="SB Sans Display" panose="020B0503040504020204" pitchFamily="34" charset="0"/>
              </a:rPr>
              <a:t>СберИнвестиции</a:t>
            </a:r>
            <a:br>
              <a:rPr lang="ru-RU" sz="1600" dirty="0">
                <a:solidFill>
                  <a:schemeClr val="bg1">
                    <a:alpha val="80000"/>
                  </a:schemeClr>
                </a:solidFill>
                <a:latin typeface="SB Sans Display" panose="020B0503040504020204" pitchFamily="34" charset="0"/>
                <a:ea typeface="Martel Sans" pitchFamily="34" charset="-122"/>
                <a:cs typeface="SB Sans Display" panose="020B0503040504020204" pitchFamily="34" charset="0"/>
              </a:rPr>
            </a:br>
            <a:br>
              <a:rPr lang="ru-RU" sz="1600" dirty="0">
                <a:solidFill>
                  <a:schemeClr val="bg1">
                    <a:alpha val="80000"/>
                  </a:schemeClr>
                </a:solidFill>
                <a:latin typeface="SB Sans Display" panose="020B0503040504020204" pitchFamily="34" charset="0"/>
                <a:ea typeface="Martel Sans" pitchFamily="34" charset="-122"/>
                <a:cs typeface="SB Sans Display" panose="020B0503040504020204" pitchFamily="34" charset="0"/>
              </a:rPr>
            </a:br>
            <a:endParaRPr lang="ru-RU" sz="1600" dirty="0">
              <a:solidFill>
                <a:schemeClr val="bg1">
                  <a:alpha val="80000"/>
                </a:schemeClr>
              </a:solidFill>
              <a:latin typeface="SB Sans Display" panose="020B0503040504020204" pitchFamily="34" charset="0"/>
              <a:ea typeface="Martel Sans" pitchFamily="34" charset="-122"/>
              <a:cs typeface="SB Sans Display" panose="020B0503040504020204" pitchFamily="34" charset="0"/>
            </a:endParaRPr>
          </a:p>
          <a:p>
            <a:pPr marL="342900" indent="-342900">
              <a:buClr>
                <a:srgbClr val="00C265"/>
              </a:buClr>
              <a:buFont typeface="+mj-lt"/>
              <a:buAutoNum type="arabicPeriod"/>
            </a:pPr>
            <a:r>
              <a:rPr lang="ru-RU" sz="1600" dirty="0">
                <a:solidFill>
                  <a:schemeClr val="bg1">
                    <a:alpha val="80000"/>
                  </a:schemeClr>
                </a:solidFill>
                <a:latin typeface="SB Sans Display" panose="020B0503040504020204" pitchFamily="34" charset="0"/>
                <a:ea typeface="Martel Sans" pitchFamily="34" charset="-122"/>
                <a:cs typeface="SB Sans Display" panose="020B0503040504020204" pitchFamily="34" charset="0"/>
              </a:rPr>
              <a:t>Зарегистрироваться по кнопке </a:t>
            </a:r>
            <a:br>
              <a:rPr lang="en-US" sz="1600" dirty="0">
                <a:solidFill>
                  <a:schemeClr val="bg1">
                    <a:alpha val="80000"/>
                  </a:schemeClr>
                </a:solidFill>
                <a:latin typeface="SB Sans Display" panose="020B0503040504020204" pitchFamily="34" charset="0"/>
                <a:ea typeface="Martel Sans" pitchFamily="34" charset="-122"/>
                <a:cs typeface="SB Sans Display" panose="020B0503040504020204" pitchFamily="34" charset="0"/>
              </a:rPr>
            </a:br>
            <a:r>
              <a:rPr lang="ru-RU" sz="1600" dirty="0">
                <a:solidFill>
                  <a:schemeClr val="bg1">
                    <a:alpha val="80000"/>
                  </a:schemeClr>
                </a:solidFill>
                <a:latin typeface="SB Sans Display" panose="020B0503040504020204" pitchFamily="34" charset="0"/>
                <a:ea typeface="Martel Sans" pitchFamily="34" charset="-122"/>
                <a:cs typeface="SB Sans Display" panose="020B0503040504020204" pitchFamily="34" charset="0"/>
              </a:rPr>
              <a:t>«Участвую» и выбрать ВУЗ </a:t>
            </a:r>
          </a:p>
          <a:p>
            <a:pPr marL="342900" indent="-342900">
              <a:buClr>
                <a:srgbClr val="00C265"/>
              </a:buClr>
              <a:buFont typeface="+mj-lt"/>
              <a:buAutoNum type="arabicPeriod"/>
            </a:pPr>
            <a:r>
              <a:rPr lang="ru-RU" sz="1600" dirty="0">
                <a:solidFill>
                  <a:schemeClr val="bg1">
                    <a:alpha val="80000"/>
                  </a:schemeClr>
                </a:solidFill>
                <a:latin typeface="SB Sans Display" panose="020B0503040504020204" pitchFamily="34" charset="0"/>
                <a:ea typeface="Martel Sans" pitchFamily="34" charset="-122"/>
                <a:cs typeface="SB Sans Display" panose="020B0503040504020204" pitchFamily="34" charset="0"/>
              </a:rPr>
              <a:t>Пройти обучение и сдать тест </a:t>
            </a:r>
          </a:p>
          <a:p>
            <a:pPr marL="342900" indent="-342900">
              <a:buClr>
                <a:srgbClr val="00C265"/>
              </a:buClr>
              <a:buFont typeface="+mj-lt"/>
              <a:buAutoNum type="arabicPeriod"/>
            </a:pPr>
            <a:r>
              <a:rPr lang="ru-RU" sz="1600" dirty="0">
                <a:solidFill>
                  <a:schemeClr val="bg1">
                    <a:alpha val="80000"/>
                  </a:schemeClr>
                </a:solidFill>
                <a:latin typeface="SB Sans Display" panose="020B0503040504020204" pitchFamily="34" charset="0"/>
                <a:ea typeface="Martel Sans" pitchFamily="34" charset="-122"/>
                <a:cs typeface="SB Sans Display" panose="020B0503040504020204" pitchFamily="34" charset="0"/>
              </a:rPr>
              <a:t>Совершить сделки на сумму</a:t>
            </a:r>
            <a:br>
              <a:rPr lang="ru-RU" sz="1600" dirty="0">
                <a:solidFill>
                  <a:schemeClr val="bg1">
                    <a:alpha val="80000"/>
                  </a:schemeClr>
                </a:solidFill>
                <a:latin typeface="SB Sans Display" panose="020B0503040504020204" pitchFamily="34" charset="0"/>
                <a:ea typeface="Martel Sans" pitchFamily="34" charset="-122"/>
                <a:cs typeface="SB Sans Display" panose="020B0503040504020204" pitchFamily="34" charset="0"/>
              </a:rPr>
            </a:br>
            <a:r>
              <a:rPr lang="ru-RU" sz="1600" dirty="0">
                <a:solidFill>
                  <a:schemeClr val="bg1">
                    <a:alpha val="80000"/>
                  </a:schemeClr>
                </a:solidFill>
                <a:latin typeface="SB Sans Display" panose="020B0503040504020204" pitchFamily="34" charset="0"/>
                <a:ea typeface="Martel Sans" pitchFamily="34" charset="-122"/>
                <a:cs typeface="SB Sans Display" panose="020B0503040504020204" pitchFamily="34" charset="0"/>
              </a:rPr>
              <a:t>не менее 1 000 руб.</a:t>
            </a: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7BCE3DDF-3A34-4326-8DC2-9869E794D3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01548" y="442913"/>
            <a:ext cx="4428852" cy="8617833"/>
          </a:xfrm>
          <a:prstGeom prst="rect">
            <a:avLst/>
          </a:prstGeom>
        </p:spPr>
      </p:pic>
      <p:sp>
        <p:nvSpPr>
          <p:cNvPr id="22" name="Скругленный прямоугольник 21">
            <a:extLst>
              <a:ext uri="{FF2B5EF4-FFF2-40B4-BE49-F238E27FC236}">
                <a16:creationId xmlns:a16="http://schemas.microsoft.com/office/drawing/2014/main" id="{AE0B3121-7932-F9BB-CA4A-0438D74576E8}"/>
              </a:ext>
            </a:extLst>
          </p:cNvPr>
          <p:cNvSpPr/>
          <p:nvPr/>
        </p:nvSpPr>
        <p:spPr>
          <a:xfrm rot="10800000" flipH="1">
            <a:off x="438151" y="5194569"/>
            <a:ext cx="9551238" cy="2592116"/>
          </a:xfrm>
          <a:prstGeom prst="roundRect">
            <a:avLst>
              <a:gd name="adj" fmla="val 10499"/>
            </a:avLst>
          </a:prstGeom>
          <a:noFill/>
          <a:ln w="31750">
            <a:gradFill flip="none" rotWithShape="1">
              <a:gsLst>
                <a:gs pos="0">
                  <a:srgbClr val="00B0F0"/>
                </a:gs>
                <a:gs pos="100000">
                  <a:srgbClr val="00C265"/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098D3AF-8C1B-B701-5309-B03077A82439}"/>
              </a:ext>
            </a:extLst>
          </p:cNvPr>
          <p:cNvSpPr txBox="1"/>
          <p:nvPr/>
        </p:nvSpPr>
        <p:spPr>
          <a:xfrm>
            <a:off x="1212809" y="5376155"/>
            <a:ext cx="4290655" cy="461665"/>
          </a:xfrm>
          <a:prstGeom prst="rect">
            <a:avLst/>
          </a:prstGeom>
          <a:noFill/>
        </p:spPr>
        <p:txBody>
          <a:bodyPr wrap="square" lIns="0" anchor="b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  <a:latin typeface="SB Sans Display" panose="020B0503040504020204" pitchFamily="34" charset="0"/>
                <a:ea typeface="Kanit Light" pitchFamily="34" charset="-122"/>
                <a:cs typeface="SB Sans Display" panose="020B0503040504020204" pitchFamily="34" charset="0"/>
              </a:rPr>
              <a:t>Определение победителей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95E6FC4-AC90-56F4-02C5-B2463CC3AC9D}"/>
              </a:ext>
            </a:extLst>
          </p:cNvPr>
          <p:cNvSpPr txBox="1"/>
          <p:nvPr/>
        </p:nvSpPr>
        <p:spPr>
          <a:xfrm>
            <a:off x="1212809" y="5943909"/>
            <a:ext cx="4463374" cy="1323439"/>
          </a:xfrm>
          <a:prstGeom prst="rect">
            <a:avLst/>
          </a:prstGeom>
          <a:noFill/>
        </p:spPr>
        <p:txBody>
          <a:bodyPr wrap="square" lIns="0">
            <a:spAutoFit/>
          </a:bodyPr>
          <a:lstStyle/>
          <a:p>
            <a:r>
              <a:rPr lang="ru-RU" sz="1600" dirty="0">
                <a:solidFill>
                  <a:schemeClr val="bg1">
                    <a:alpha val="80000"/>
                  </a:schemeClr>
                </a:solidFill>
                <a:latin typeface="SB Sans Display" panose="020B0503040504020204" pitchFamily="34" charset="0"/>
                <a:ea typeface="Martel Sans" pitchFamily="34" charset="-122"/>
                <a:cs typeface="SB Sans Display" panose="020B0503040504020204" pitchFamily="34" charset="0"/>
              </a:rPr>
              <a:t>Выполнить условия участия и показать максимальную доходность портфеля </a:t>
            </a:r>
            <a:br>
              <a:rPr lang="ru-RU" sz="1600" dirty="0">
                <a:solidFill>
                  <a:schemeClr val="bg1">
                    <a:alpha val="80000"/>
                  </a:schemeClr>
                </a:solidFill>
                <a:latin typeface="SB Sans Display" panose="020B0503040504020204" pitchFamily="34" charset="0"/>
                <a:ea typeface="Martel Sans" pitchFamily="34" charset="-122"/>
                <a:cs typeface="SB Sans Display" panose="020B0503040504020204" pitchFamily="34" charset="0"/>
              </a:rPr>
            </a:br>
            <a:r>
              <a:rPr lang="ru-RU" sz="1600" dirty="0">
                <a:solidFill>
                  <a:schemeClr val="bg1">
                    <a:alpha val="80000"/>
                  </a:schemeClr>
                </a:solidFill>
                <a:latin typeface="SB Sans Display" panose="020B0503040504020204" pitchFamily="34" charset="0"/>
                <a:ea typeface="Martel Sans" pitchFamily="34" charset="-122"/>
                <a:cs typeface="SB Sans Display" panose="020B0503040504020204" pitchFamily="34" charset="0"/>
              </a:rPr>
              <a:t>(доходность учитывается в % от портфеля</a:t>
            </a:r>
            <a:br>
              <a:rPr lang="ru-RU" sz="1600" dirty="0">
                <a:solidFill>
                  <a:schemeClr val="bg1">
                    <a:alpha val="80000"/>
                  </a:schemeClr>
                </a:solidFill>
                <a:latin typeface="SB Sans Display" panose="020B0503040504020204" pitchFamily="34" charset="0"/>
                <a:ea typeface="Martel Sans" pitchFamily="34" charset="-122"/>
                <a:cs typeface="SB Sans Display" panose="020B0503040504020204" pitchFamily="34" charset="0"/>
              </a:rPr>
            </a:br>
            <a:r>
              <a:rPr lang="ru-RU" sz="1600" dirty="0">
                <a:solidFill>
                  <a:schemeClr val="bg1">
                    <a:alpha val="80000"/>
                  </a:schemeClr>
                </a:solidFill>
                <a:latin typeface="SB Sans Display" panose="020B0503040504020204" pitchFamily="34" charset="0"/>
                <a:ea typeface="Martel Sans" pitchFamily="34" charset="-122"/>
                <a:cs typeface="SB Sans Display" panose="020B0503040504020204" pitchFamily="34" charset="0"/>
              </a:rPr>
              <a:t>и не зависит от объема денежных инвестиций, начать можно с 1 000 руб.)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11FB94F-A62A-DB28-D872-A15B8744EF8E}"/>
              </a:ext>
            </a:extLst>
          </p:cNvPr>
          <p:cNvSpPr txBox="1"/>
          <p:nvPr/>
        </p:nvSpPr>
        <p:spPr>
          <a:xfrm>
            <a:off x="6126288" y="5392368"/>
            <a:ext cx="4290655" cy="461665"/>
          </a:xfrm>
          <a:prstGeom prst="rect">
            <a:avLst/>
          </a:prstGeom>
          <a:noFill/>
        </p:spPr>
        <p:txBody>
          <a:bodyPr wrap="square" lIns="0" anchor="b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  <a:latin typeface="SB Sans Display" panose="020B0503040504020204" pitchFamily="34" charset="0"/>
                <a:ea typeface="Kanit Light" pitchFamily="34" charset="-122"/>
                <a:cs typeface="SB Sans Display" panose="020B0503040504020204" pitchFamily="34" charset="0"/>
              </a:rPr>
              <a:t>Рейтинги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B72B174-5C9C-1468-12F3-62297B47EEC9}"/>
              </a:ext>
            </a:extLst>
          </p:cNvPr>
          <p:cNvSpPr txBox="1"/>
          <p:nvPr/>
        </p:nvSpPr>
        <p:spPr>
          <a:xfrm>
            <a:off x="6126288" y="5943909"/>
            <a:ext cx="3768325" cy="1569660"/>
          </a:xfrm>
          <a:prstGeom prst="rect">
            <a:avLst/>
          </a:prstGeom>
          <a:noFill/>
        </p:spPr>
        <p:txBody>
          <a:bodyPr wrap="square" lIns="0">
            <a:spAutoFit/>
          </a:bodyPr>
          <a:lstStyle/>
          <a:p>
            <a:pPr marL="285750" indent="-285750">
              <a:buClr>
                <a:srgbClr val="00C265"/>
              </a:buClr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bg1">
                    <a:alpha val="80000"/>
                  </a:schemeClr>
                </a:solidFill>
                <a:latin typeface="SB Sans Display" panose="020B0503040504020204" pitchFamily="34" charset="0"/>
                <a:ea typeface="Martel Sans" pitchFamily="34" charset="-122"/>
                <a:cs typeface="SB Sans Display" panose="020B0503040504020204" pitchFamily="34" charset="0"/>
              </a:rPr>
              <a:t>Команда ВУЗа (до 100 команд)</a:t>
            </a:r>
          </a:p>
          <a:p>
            <a:pPr marL="285750" indent="-285750">
              <a:buClr>
                <a:srgbClr val="00C265"/>
              </a:buClr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bg1">
                    <a:alpha val="80000"/>
                  </a:schemeClr>
                </a:solidFill>
                <a:latin typeface="SB Sans Display" panose="020B0503040504020204" pitchFamily="34" charset="0"/>
                <a:ea typeface="Martel Sans" pitchFamily="34" charset="-122"/>
                <a:cs typeface="SB Sans Display" panose="020B0503040504020204" pitchFamily="34" charset="0"/>
              </a:rPr>
              <a:t>Команда «Сборная ВУЗов» </a:t>
            </a:r>
            <a:br>
              <a:rPr lang="ru-RU" sz="1600" dirty="0">
                <a:solidFill>
                  <a:schemeClr val="bg1">
                    <a:alpha val="80000"/>
                  </a:schemeClr>
                </a:solidFill>
                <a:latin typeface="SB Sans Display" panose="020B0503040504020204" pitchFamily="34" charset="0"/>
                <a:ea typeface="Martel Sans" pitchFamily="34" charset="-122"/>
                <a:cs typeface="SB Sans Display" panose="020B0503040504020204" pitchFamily="34" charset="0"/>
              </a:rPr>
            </a:br>
            <a:r>
              <a:rPr lang="ru-RU" sz="1600" dirty="0">
                <a:solidFill>
                  <a:schemeClr val="bg1">
                    <a:alpha val="80000"/>
                  </a:schemeClr>
                </a:solidFill>
                <a:latin typeface="SB Sans Display" panose="020B0503040504020204" pitchFamily="34" charset="0"/>
                <a:ea typeface="Martel Sans" pitchFamily="34" charset="-122"/>
                <a:cs typeface="SB Sans Display" panose="020B0503040504020204" pitchFamily="34" charset="0"/>
              </a:rPr>
              <a:t>(не попали в ТОП-100)</a:t>
            </a:r>
          </a:p>
          <a:p>
            <a:pPr marL="285750" indent="-285750">
              <a:buClr>
                <a:srgbClr val="00C265"/>
              </a:buClr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bg1">
                    <a:alpha val="80000"/>
                  </a:schemeClr>
                </a:solidFill>
                <a:latin typeface="SB Sans Display" panose="020B0503040504020204" pitchFamily="34" charset="0"/>
                <a:ea typeface="Martel Sans" pitchFamily="34" charset="-122"/>
                <a:cs typeface="SB Sans Display" panose="020B0503040504020204" pitchFamily="34" charset="0"/>
              </a:rPr>
              <a:t>Команда «Свободное участие» </a:t>
            </a:r>
            <a:br>
              <a:rPr lang="ru-RU" sz="1600" dirty="0">
                <a:solidFill>
                  <a:schemeClr val="bg1">
                    <a:alpha val="80000"/>
                  </a:schemeClr>
                </a:solidFill>
                <a:latin typeface="SB Sans Display" panose="020B0503040504020204" pitchFamily="34" charset="0"/>
                <a:ea typeface="Martel Sans" pitchFamily="34" charset="-122"/>
                <a:cs typeface="SB Sans Display" panose="020B0503040504020204" pitchFamily="34" charset="0"/>
              </a:rPr>
            </a:br>
            <a:r>
              <a:rPr lang="ru-RU" sz="1600" dirty="0">
                <a:solidFill>
                  <a:schemeClr val="bg1">
                    <a:alpha val="80000"/>
                  </a:schemeClr>
                </a:solidFill>
                <a:latin typeface="SB Sans Display" panose="020B0503040504020204" pitchFamily="34" charset="0"/>
                <a:ea typeface="Martel Sans" pitchFamily="34" charset="-122"/>
                <a:cs typeface="SB Sans Display" panose="020B0503040504020204" pitchFamily="34" charset="0"/>
              </a:rPr>
              <a:t>(не студенты)</a:t>
            </a:r>
          </a:p>
          <a:p>
            <a:pPr marL="285750" indent="-285750">
              <a:buClr>
                <a:srgbClr val="00C265"/>
              </a:buClr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bg1">
                    <a:alpha val="80000"/>
                  </a:schemeClr>
                </a:solidFill>
                <a:latin typeface="SB Sans Display" panose="020B0503040504020204" pitchFamily="34" charset="0"/>
                <a:ea typeface="Martel Sans" pitchFamily="34" charset="-122"/>
                <a:cs typeface="SB Sans Display" panose="020B0503040504020204" pitchFamily="34" charset="0"/>
              </a:rPr>
              <a:t>Общий рейтинг всех участников</a:t>
            </a:r>
          </a:p>
        </p:txBody>
      </p:sp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6AAB7D90-2CA5-10B2-1641-EC5D756BA2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461601" y="5332203"/>
            <a:ext cx="540000" cy="540000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2BF07818-17BA-0BDB-2FF6-2030D1C5433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18665" y="3115215"/>
            <a:ext cx="540000" cy="540000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5A0FDD5D-7C57-CBC4-D92E-D842E19C8F5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18665" y="5332203"/>
            <a:ext cx="540000" cy="540000"/>
          </a:xfrm>
          <a:prstGeom prst="rect">
            <a:avLst/>
          </a:prstGeom>
        </p:spPr>
      </p:pic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1BF61CE8-7401-2D85-9C68-382A5794F30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518665" y="1545208"/>
            <a:ext cx="540000" cy="540000"/>
          </a:xfrm>
          <a:prstGeom prst="rect">
            <a:avLst/>
          </a:prstGeom>
        </p:spPr>
      </p:pic>
      <p:pic>
        <p:nvPicPr>
          <p:cNvPr id="63" name="Рисунок 62">
            <a:extLst>
              <a:ext uri="{FF2B5EF4-FFF2-40B4-BE49-F238E27FC236}">
                <a16:creationId xmlns:a16="http://schemas.microsoft.com/office/drawing/2014/main" id="{75FBAEB4-FDB7-1FF9-E5A2-8728219065E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5461601" y="1510701"/>
            <a:ext cx="540000" cy="540000"/>
          </a:xfrm>
          <a:prstGeom prst="rect">
            <a:avLst/>
          </a:prstGeom>
        </p:spPr>
      </p:pic>
      <p:sp>
        <p:nvSpPr>
          <p:cNvPr id="3" name="Text 0">
            <a:extLst>
              <a:ext uri="{FF2B5EF4-FFF2-40B4-BE49-F238E27FC236}">
                <a16:creationId xmlns:a16="http://schemas.microsoft.com/office/drawing/2014/main" id="{74FE2B24-1C3C-896D-1F26-F6D0CDF4CD32}"/>
              </a:ext>
            </a:extLst>
          </p:cNvPr>
          <p:cNvSpPr/>
          <p:nvPr/>
        </p:nvSpPr>
        <p:spPr>
          <a:xfrm>
            <a:off x="444116" y="459543"/>
            <a:ext cx="9101567" cy="72794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4799"/>
              </a:lnSpc>
            </a:pPr>
            <a:r>
              <a:rPr lang="ru-RU" sz="4799" dirty="0">
                <a:solidFill>
                  <a:srgbClr val="FFFFFF">
                    <a:alpha val="100000"/>
                  </a:srgbClr>
                </a:solidFill>
                <a:latin typeface="SB Sans Display" panose="020B0503040504020204" pitchFamily="34" charset="0"/>
                <a:cs typeface="SB Sans Display" panose="020B0503040504020204" pitchFamily="34" charset="0"/>
              </a:rPr>
              <a:t>Механика участия</a:t>
            </a:r>
          </a:p>
        </p:txBody>
      </p:sp>
    </p:spTree>
    <p:extLst>
      <p:ext uri="{BB962C8B-B14F-4D97-AF65-F5344CB8AC3E}">
        <p14:creationId xmlns:p14="http://schemas.microsoft.com/office/powerpoint/2010/main" val="9316162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09BB3B-6C5A-6CC8-A0E6-C9B12A0DD8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F987080-75A3-5C76-A0DA-88C65758984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2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</a:extLst>
          </a:blip>
          <a:srcRect l="64462" t="5945" r="2582" b="61980"/>
          <a:stretch>
            <a:fillRect/>
          </a:stretch>
        </p:blipFill>
        <p:spPr>
          <a:xfrm rot="964932">
            <a:off x="9788487" y="5033944"/>
            <a:ext cx="1084666" cy="989312"/>
          </a:xfrm>
          <a:prstGeom prst="rect">
            <a:avLst/>
          </a:prstGeom>
        </p:spPr>
      </p:pic>
      <p:pic>
        <p:nvPicPr>
          <p:cNvPr id="70" name="Рисунок 69">
            <a:extLst>
              <a:ext uri="{FF2B5EF4-FFF2-40B4-BE49-F238E27FC236}">
                <a16:creationId xmlns:a16="http://schemas.microsoft.com/office/drawing/2014/main" id="{308B4ABB-BF62-CE78-C0D1-D9E886528C29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48000"/>
          </a:blip>
          <a:srcRect l="-5512" t="11630" r="49105" b="54302"/>
          <a:stretch>
            <a:fillRect/>
          </a:stretch>
        </p:blipFill>
        <p:spPr>
          <a:xfrm>
            <a:off x="1004733" y="0"/>
            <a:ext cx="13625667" cy="8229600"/>
          </a:xfrm>
          <a:prstGeom prst="rect">
            <a:avLst/>
          </a:prstGeom>
        </p:spPr>
      </p:pic>
      <p:pic>
        <p:nvPicPr>
          <p:cNvPr id="90" name="Image 0" descr=" ">
            <a:extLst>
              <a:ext uri="{FF2B5EF4-FFF2-40B4-BE49-F238E27FC236}">
                <a16:creationId xmlns:a16="http://schemas.microsoft.com/office/drawing/2014/main" id="{0CA05A0C-36DD-FF9F-2B82-995C9E4103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9746166" y="0"/>
            <a:ext cx="4884234" cy="8228529"/>
          </a:xfrm>
          <a:prstGeom prst="rect">
            <a:avLst/>
          </a:prstGeom>
        </p:spPr>
      </p:pic>
      <p:sp>
        <p:nvSpPr>
          <p:cNvPr id="64" name="Скругленный прямоугольник 63">
            <a:extLst>
              <a:ext uri="{FF2B5EF4-FFF2-40B4-BE49-F238E27FC236}">
                <a16:creationId xmlns:a16="http://schemas.microsoft.com/office/drawing/2014/main" id="{D261E81D-0CD8-21C1-71B7-9C87314E71B0}"/>
              </a:ext>
            </a:extLst>
          </p:cNvPr>
          <p:cNvSpPr/>
          <p:nvPr/>
        </p:nvSpPr>
        <p:spPr>
          <a:xfrm>
            <a:off x="9667494" y="1350264"/>
            <a:ext cx="4524756" cy="6068566"/>
          </a:xfrm>
          <a:prstGeom prst="roundRect">
            <a:avLst>
              <a:gd name="adj" fmla="val 5483"/>
            </a:avLst>
          </a:prstGeom>
          <a:gradFill>
            <a:gsLst>
              <a:gs pos="0">
                <a:srgbClr val="EEF3FF">
                  <a:alpha val="30000"/>
                </a:srgbClr>
              </a:gs>
              <a:gs pos="60000">
                <a:srgbClr val="323434">
                  <a:alpha val="0"/>
                </a:srgbClr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Скругленный прямоугольник 2">
            <a:extLst>
              <a:ext uri="{FF2B5EF4-FFF2-40B4-BE49-F238E27FC236}">
                <a16:creationId xmlns:a16="http://schemas.microsoft.com/office/drawing/2014/main" id="{D2469494-C66C-A614-98D8-E6A55C88D846}"/>
              </a:ext>
            </a:extLst>
          </p:cNvPr>
          <p:cNvSpPr/>
          <p:nvPr/>
        </p:nvSpPr>
        <p:spPr>
          <a:xfrm>
            <a:off x="438150" y="1356360"/>
            <a:ext cx="4524756" cy="6068566"/>
          </a:xfrm>
          <a:prstGeom prst="roundRect">
            <a:avLst>
              <a:gd name="adj" fmla="val 5483"/>
            </a:avLst>
          </a:prstGeom>
          <a:gradFill>
            <a:gsLst>
              <a:gs pos="0">
                <a:srgbClr val="EEF3FF">
                  <a:alpha val="30000"/>
                </a:srgbClr>
              </a:gs>
              <a:gs pos="60000">
                <a:srgbClr val="323434">
                  <a:alpha val="0"/>
                </a:srgbClr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22EA1C5-B5BD-1E80-6C30-292E5AF60D8B}"/>
              </a:ext>
            </a:extLst>
          </p:cNvPr>
          <p:cNvSpPr txBox="1"/>
          <p:nvPr/>
        </p:nvSpPr>
        <p:spPr>
          <a:xfrm>
            <a:off x="1267673" y="1481455"/>
            <a:ext cx="4290655" cy="830997"/>
          </a:xfrm>
          <a:prstGeom prst="rect">
            <a:avLst/>
          </a:prstGeom>
          <a:noFill/>
        </p:spPr>
        <p:txBody>
          <a:bodyPr wrap="square" lIns="0" anchor="t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  <a:latin typeface="SB Sans Display" panose="020B0503040504020204" pitchFamily="34" charset="0"/>
                <a:ea typeface="Kanit Light" pitchFamily="34" charset="-122"/>
                <a:cs typeface="SB Sans Display" panose="020B0503040504020204" pitchFamily="34" charset="0"/>
              </a:rPr>
              <a:t>Ежемесячная</a:t>
            </a:r>
            <a:br>
              <a:rPr lang="en-US" sz="2400" dirty="0">
                <a:solidFill>
                  <a:schemeClr val="bg1"/>
                </a:solidFill>
                <a:latin typeface="SB Sans Display" panose="020B0503040504020204" pitchFamily="34" charset="0"/>
                <a:ea typeface="Kanit Light" pitchFamily="34" charset="-122"/>
                <a:cs typeface="SB Sans Display" panose="020B0503040504020204" pitchFamily="34" charset="0"/>
              </a:rPr>
            </a:br>
            <a:r>
              <a:rPr lang="ru-RU" sz="2400" dirty="0">
                <a:solidFill>
                  <a:schemeClr val="bg1"/>
                </a:solidFill>
                <a:latin typeface="SB Sans Display" panose="020B0503040504020204" pitchFamily="34" charset="0"/>
                <a:ea typeface="Kanit Light" pitchFamily="34" charset="-122"/>
                <a:cs typeface="SB Sans Display" panose="020B0503040504020204" pitchFamily="34" charset="0"/>
              </a:rPr>
              <a:t>стипендия</a:t>
            </a:r>
            <a:r>
              <a:rPr lang="en-US" sz="2400" dirty="0">
                <a:solidFill>
                  <a:schemeClr val="bg1"/>
                </a:solidFill>
                <a:latin typeface="SB Sans Display" panose="020B0503040504020204" pitchFamily="34" charset="0"/>
                <a:ea typeface="Kanit Light" pitchFamily="34" charset="-122"/>
                <a:cs typeface="SB Sans Display" panose="020B0503040504020204" pitchFamily="34" charset="0"/>
              </a:rPr>
              <a:t> </a:t>
            </a:r>
            <a:r>
              <a:rPr lang="ru-RU" sz="2400" dirty="0">
                <a:solidFill>
                  <a:schemeClr val="bg1"/>
                </a:solidFill>
                <a:latin typeface="SB Sans Display" panose="020B0503040504020204" pitchFamily="34" charset="0"/>
                <a:ea typeface="Kanit Light" pitchFamily="34" charset="-122"/>
                <a:cs typeface="SB Sans Display" panose="020B0503040504020204" pitchFamily="34" charset="0"/>
              </a:rPr>
              <a:t>от Сбера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FE57D24-FB38-52B4-6410-2D5A75FCE725}"/>
              </a:ext>
            </a:extLst>
          </p:cNvPr>
          <p:cNvSpPr txBox="1"/>
          <p:nvPr/>
        </p:nvSpPr>
        <p:spPr>
          <a:xfrm>
            <a:off x="692798" y="2438237"/>
            <a:ext cx="4359342" cy="1077218"/>
          </a:xfrm>
          <a:prstGeom prst="rect">
            <a:avLst/>
          </a:prstGeom>
          <a:noFill/>
        </p:spPr>
        <p:txBody>
          <a:bodyPr wrap="square" lIns="0">
            <a:spAutoFit/>
          </a:bodyPr>
          <a:lstStyle/>
          <a:p>
            <a:r>
              <a:rPr lang="ru-RU" sz="1600" b="1" dirty="0">
                <a:solidFill>
                  <a:schemeClr val="bg1">
                    <a:alpha val="80000"/>
                  </a:schemeClr>
                </a:solidFill>
                <a:latin typeface="SB Sans Display Semibold" panose="020B0503040504020204" pitchFamily="34" charset="0"/>
                <a:ea typeface="Martel Sans" pitchFamily="34" charset="-122"/>
                <a:cs typeface="SB Sans Display Semibold" panose="020B0503040504020204" pitchFamily="34" charset="0"/>
              </a:rPr>
              <a:t>ТОП-3 победителей </a:t>
            </a:r>
            <a:r>
              <a:rPr lang="ru-RU" sz="1600" dirty="0">
                <a:solidFill>
                  <a:schemeClr val="bg1">
                    <a:alpha val="80000"/>
                  </a:schemeClr>
                </a:solidFill>
                <a:latin typeface="SB Sans Display" panose="020B0503040504020204" pitchFamily="34" charset="0"/>
                <a:ea typeface="Martel Sans" pitchFamily="34" charset="-122"/>
                <a:cs typeface="SB Sans Display" panose="020B0503040504020204" pitchFamily="34" charset="0"/>
              </a:rPr>
              <a:t>в каждой</a:t>
            </a:r>
            <a:br>
              <a:rPr lang="ru-RU" sz="1600" dirty="0">
                <a:solidFill>
                  <a:schemeClr val="bg1">
                    <a:alpha val="80000"/>
                  </a:schemeClr>
                </a:solidFill>
                <a:latin typeface="SB Sans Display" panose="020B0503040504020204" pitchFamily="34" charset="0"/>
                <a:ea typeface="Martel Sans" pitchFamily="34" charset="-122"/>
                <a:cs typeface="SB Sans Display" panose="020B0503040504020204" pitchFamily="34" charset="0"/>
              </a:rPr>
            </a:br>
            <a:r>
              <a:rPr lang="ru-RU" sz="1600" dirty="0">
                <a:solidFill>
                  <a:schemeClr val="bg1">
                    <a:alpha val="80000"/>
                  </a:schemeClr>
                </a:solidFill>
                <a:latin typeface="SB Sans Display" panose="020B0503040504020204" pitchFamily="34" charset="0"/>
                <a:ea typeface="Martel Sans" pitchFamily="34" charset="-122"/>
                <a:cs typeface="SB Sans Display" panose="020B0503040504020204" pitchFamily="34" charset="0"/>
              </a:rPr>
              <a:t>команде будут получать ежемесячную стипендию от </a:t>
            </a:r>
            <a:r>
              <a:rPr lang="ru-RU" sz="1600" dirty="0" err="1">
                <a:solidFill>
                  <a:schemeClr val="bg1">
                    <a:alpha val="80000"/>
                  </a:schemeClr>
                </a:solidFill>
                <a:latin typeface="SB Sans Display" panose="020B0503040504020204" pitchFamily="34" charset="0"/>
                <a:ea typeface="Martel Sans" pitchFamily="34" charset="-122"/>
                <a:cs typeface="SB Sans Display" panose="020B0503040504020204" pitchFamily="34" charset="0"/>
              </a:rPr>
              <a:t>СберИнвестиций</a:t>
            </a:r>
            <a:r>
              <a:rPr lang="ru-RU" sz="1600" dirty="0">
                <a:solidFill>
                  <a:schemeClr val="bg1">
                    <a:alpha val="80000"/>
                  </a:schemeClr>
                </a:solidFill>
                <a:latin typeface="SB Sans Display" panose="020B0503040504020204" pitchFamily="34" charset="0"/>
                <a:ea typeface="Martel Sans" pitchFamily="34" charset="-122"/>
                <a:cs typeface="SB Sans Display" panose="020B0503040504020204" pitchFamily="34" charset="0"/>
              </a:rPr>
              <a:t> </a:t>
            </a:r>
            <a:br>
              <a:rPr lang="ru-RU" sz="1600" dirty="0">
                <a:solidFill>
                  <a:schemeClr val="bg1">
                    <a:alpha val="80000"/>
                  </a:schemeClr>
                </a:solidFill>
                <a:latin typeface="SB Sans Display" panose="020B0503040504020204" pitchFamily="34" charset="0"/>
                <a:ea typeface="Martel Sans" pitchFamily="34" charset="-122"/>
                <a:cs typeface="SB Sans Display" panose="020B0503040504020204" pitchFamily="34" charset="0"/>
              </a:rPr>
            </a:br>
            <a:r>
              <a:rPr lang="ru-RU" sz="1600" dirty="0">
                <a:solidFill>
                  <a:schemeClr val="bg1">
                    <a:alpha val="80000"/>
                  </a:schemeClr>
                </a:solidFill>
                <a:latin typeface="SB Sans Display" panose="020B0503040504020204" pitchFamily="34" charset="0"/>
                <a:ea typeface="Martel Sans" pitchFamily="34" charset="-122"/>
                <a:cs typeface="SB Sans Display" panose="020B0503040504020204" pitchFamily="34" charset="0"/>
              </a:rPr>
              <a:t>в течение года:</a:t>
            </a: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1CDDE6AA-700B-A8B0-2EE7-CAE4F4CDC39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593048" y="1548497"/>
            <a:ext cx="542867" cy="542867"/>
          </a:xfrm>
          <a:prstGeom prst="rect">
            <a:avLst/>
          </a:prstGeom>
        </p:spPr>
      </p:pic>
      <p:sp>
        <p:nvSpPr>
          <p:cNvPr id="19" name="Скругленный прямоугольник 18">
            <a:extLst>
              <a:ext uri="{FF2B5EF4-FFF2-40B4-BE49-F238E27FC236}">
                <a16:creationId xmlns:a16="http://schemas.microsoft.com/office/drawing/2014/main" id="{581B8AD5-6D5B-C935-8094-171EEC827351}"/>
              </a:ext>
            </a:extLst>
          </p:cNvPr>
          <p:cNvSpPr/>
          <p:nvPr/>
        </p:nvSpPr>
        <p:spPr>
          <a:xfrm flipH="1">
            <a:off x="692798" y="4189444"/>
            <a:ext cx="1188000" cy="456300"/>
          </a:xfrm>
          <a:prstGeom prst="roundRect">
            <a:avLst>
              <a:gd name="adj" fmla="val 50000"/>
            </a:avLst>
          </a:prstGeom>
          <a:noFill/>
          <a:ln w="31750">
            <a:gradFill flip="none" rotWithShape="1">
              <a:gsLst>
                <a:gs pos="0">
                  <a:srgbClr val="00B0F0"/>
                </a:gs>
                <a:gs pos="100000">
                  <a:srgbClr val="00C265"/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tabLst>
                <a:tab pos="6253163" algn="l"/>
              </a:tabLst>
            </a:pPr>
            <a:r>
              <a:rPr lang="en-US" dirty="0">
                <a:solidFill>
                  <a:srgbClr val="00C265"/>
                </a:solidFill>
                <a:latin typeface="SB Sans Display" panose="020B0503040504020204" pitchFamily="34" charset="0"/>
                <a:ea typeface="Martel Sans" pitchFamily="34" charset="-122"/>
                <a:cs typeface="SB Sans Display" panose="020B0503040504020204" pitchFamily="34" charset="0"/>
              </a:rPr>
              <a:t>1 </a:t>
            </a:r>
            <a:r>
              <a:rPr lang="ru-RU" dirty="0">
                <a:solidFill>
                  <a:srgbClr val="00C265"/>
                </a:solidFill>
                <a:latin typeface="SB Sans Display" panose="020B0503040504020204" pitchFamily="34" charset="0"/>
                <a:ea typeface="Martel Sans" pitchFamily="34" charset="-122"/>
                <a:cs typeface="SB Sans Display" panose="020B0503040504020204" pitchFamily="34" charset="0"/>
              </a:rPr>
              <a:t>место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4126D85-7143-631D-191B-CE2107CD5B46}"/>
              </a:ext>
            </a:extLst>
          </p:cNvPr>
          <p:cNvSpPr txBox="1"/>
          <p:nvPr/>
        </p:nvSpPr>
        <p:spPr>
          <a:xfrm>
            <a:off x="2101204" y="4244308"/>
            <a:ext cx="2798064" cy="3416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>
              <a:lnSpc>
                <a:spcPct val="90000"/>
              </a:lnSpc>
              <a:buClr>
                <a:srgbClr val="00C265"/>
              </a:buClr>
            </a:pPr>
            <a:r>
              <a:rPr lang="ru-RU" b="1" dirty="0">
                <a:solidFill>
                  <a:schemeClr val="bg1"/>
                </a:solidFill>
                <a:latin typeface="SB Sans Display Semibold" panose="020B0503040504020204" pitchFamily="34" charset="0"/>
                <a:ea typeface="Martel Sans" pitchFamily="34" charset="-122"/>
                <a:cs typeface="SB Sans Display Semibold" panose="020B0503040504020204" pitchFamily="34" charset="0"/>
              </a:rPr>
              <a:t>от 8 000 до 15 000 ₽</a:t>
            </a:r>
          </a:p>
        </p:txBody>
      </p:sp>
      <p:sp>
        <p:nvSpPr>
          <p:cNvPr id="38" name="Скругленный прямоугольник 37">
            <a:extLst>
              <a:ext uri="{FF2B5EF4-FFF2-40B4-BE49-F238E27FC236}">
                <a16:creationId xmlns:a16="http://schemas.microsoft.com/office/drawing/2014/main" id="{70FB1A30-45D8-32EF-9409-C8FC9C5E151A}"/>
              </a:ext>
            </a:extLst>
          </p:cNvPr>
          <p:cNvSpPr/>
          <p:nvPr/>
        </p:nvSpPr>
        <p:spPr>
          <a:xfrm flipH="1">
            <a:off x="692798" y="4760944"/>
            <a:ext cx="1188000" cy="456300"/>
          </a:xfrm>
          <a:prstGeom prst="roundRect">
            <a:avLst>
              <a:gd name="adj" fmla="val 50000"/>
            </a:avLst>
          </a:prstGeom>
          <a:noFill/>
          <a:ln w="31750">
            <a:gradFill flip="none" rotWithShape="1">
              <a:gsLst>
                <a:gs pos="0">
                  <a:srgbClr val="00B0F0"/>
                </a:gs>
                <a:gs pos="100000">
                  <a:srgbClr val="00C265"/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tabLst>
                <a:tab pos="6253163" algn="l"/>
              </a:tabLst>
            </a:pPr>
            <a:r>
              <a:rPr lang="ru-RU" dirty="0">
                <a:solidFill>
                  <a:srgbClr val="00C265"/>
                </a:solidFill>
                <a:latin typeface="SB Sans Display" panose="020B0503040504020204" pitchFamily="34" charset="0"/>
                <a:ea typeface="Martel Sans" pitchFamily="34" charset="-122"/>
                <a:cs typeface="SB Sans Display" panose="020B0503040504020204" pitchFamily="34" charset="0"/>
              </a:rPr>
              <a:t>2</a:t>
            </a:r>
            <a:r>
              <a:rPr lang="en-US" dirty="0">
                <a:solidFill>
                  <a:srgbClr val="00C265"/>
                </a:solidFill>
                <a:latin typeface="SB Sans Display" panose="020B0503040504020204" pitchFamily="34" charset="0"/>
                <a:ea typeface="Martel Sans" pitchFamily="34" charset="-122"/>
                <a:cs typeface="SB Sans Display" panose="020B0503040504020204" pitchFamily="34" charset="0"/>
              </a:rPr>
              <a:t> </a:t>
            </a:r>
            <a:r>
              <a:rPr lang="ru-RU" dirty="0">
                <a:solidFill>
                  <a:srgbClr val="00C265"/>
                </a:solidFill>
                <a:latin typeface="SB Sans Display" panose="020B0503040504020204" pitchFamily="34" charset="0"/>
                <a:ea typeface="Martel Sans" pitchFamily="34" charset="-122"/>
                <a:cs typeface="SB Sans Display" panose="020B0503040504020204" pitchFamily="34" charset="0"/>
              </a:rPr>
              <a:t>место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5BB0C8C9-10EF-16C6-E976-890668ABFFE3}"/>
              </a:ext>
            </a:extLst>
          </p:cNvPr>
          <p:cNvSpPr txBox="1"/>
          <p:nvPr/>
        </p:nvSpPr>
        <p:spPr>
          <a:xfrm>
            <a:off x="2101204" y="4815808"/>
            <a:ext cx="2798064" cy="3416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>
              <a:lnSpc>
                <a:spcPct val="90000"/>
              </a:lnSpc>
              <a:buClr>
                <a:srgbClr val="00C265"/>
              </a:buClr>
            </a:pPr>
            <a:r>
              <a:rPr lang="ru-RU" b="1" dirty="0">
                <a:solidFill>
                  <a:schemeClr val="bg1"/>
                </a:solidFill>
                <a:latin typeface="SB Sans Display Semibold" panose="020B0503040504020204" pitchFamily="34" charset="0"/>
                <a:ea typeface="Martel Sans" pitchFamily="34" charset="-122"/>
                <a:cs typeface="SB Sans Display Semibold" panose="020B0503040504020204" pitchFamily="34" charset="0"/>
              </a:rPr>
              <a:t>от 5 000 до 12 000 ₽</a:t>
            </a:r>
          </a:p>
        </p:txBody>
      </p:sp>
      <p:sp>
        <p:nvSpPr>
          <p:cNvPr id="42" name="Скругленный прямоугольник 41">
            <a:extLst>
              <a:ext uri="{FF2B5EF4-FFF2-40B4-BE49-F238E27FC236}">
                <a16:creationId xmlns:a16="http://schemas.microsoft.com/office/drawing/2014/main" id="{3347D98B-C78A-6C30-E06D-5B79F2EB6887}"/>
              </a:ext>
            </a:extLst>
          </p:cNvPr>
          <p:cNvSpPr/>
          <p:nvPr/>
        </p:nvSpPr>
        <p:spPr>
          <a:xfrm flipH="1">
            <a:off x="692798" y="5332444"/>
            <a:ext cx="1188000" cy="456300"/>
          </a:xfrm>
          <a:prstGeom prst="roundRect">
            <a:avLst>
              <a:gd name="adj" fmla="val 50000"/>
            </a:avLst>
          </a:prstGeom>
          <a:noFill/>
          <a:ln w="31750">
            <a:gradFill flip="none" rotWithShape="1">
              <a:gsLst>
                <a:gs pos="0">
                  <a:srgbClr val="00B0F0"/>
                </a:gs>
                <a:gs pos="100000">
                  <a:srgbClr val="00C265"/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tabLst>
                <a:tab pos="6253163" algn="l"/>
              </a:tabLst>
            </a:pPr>
            <a:r>
              <a:rPr lang="ru-RU" dirty="0">
                <a:solidFill>
                  <a:srgbClr val="00C265"/>
                </a:solidFill>
                <a:latin typeface="SB Sans Display" panose="020B0503040504020204" pitchFamily="34" charset="0"/>
                <a:ea typeface="Martel Sans" pitchFamily="34" charset="-122"/>
                <a:cs typeface="SB Sans Display" panose="020B0503040504020204" pitchFamily="34" charset="0"/>
              </a:rPr>
              <a:t>3</a:t>
            </a:r>
            <a:r>
              <a:rPr lang="en-US" dirty="0">
                <a:solidFill>
                  <a:srgbClr val="00C265"/>
                </a:solidFill>
                <a:latin typeface="SB Sans Display" panose="020B0503040504020204" pitchFamily="34" charset="0"/>
                <a:ea typeface="Martel Sans" pitchFamily="34" charset="-122"/>
                <a:cs typeface="SB Sans Display" panose="020B0503040504020204" pitchFamily="34" charset="0"/>
              </a:rPr>
              <a:t> </a:t>
            </a:r>
            <a:r>
              <a:rPr lang="ru-RU" dirty="0">
                <a:solidFill>
                  <a:srgbClr val="00C265"/>
                </a:solidFill>
                <a:latin typeface="SB Sans Display" panose="020B0503040504020204" pitchFamily="34" charset="0"/>
                <a:ea typeface="Martel Sans" pitchFamily="34" charset="-122"/>
                <a:cs typeface="SB Sans Display" panose="020B0503040504020204" pitchFamily="34" charset="0"/>
              </a:rPr>
              <a:t>место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AED2D645-FF0B-6240-4C89-E4963596099C}"/>
              </a:ext>
            </a:extLst>
          </p:cNvPr>
          <p:cNvSpPr txBox="1"/>
          <p:nvPr/>
        </p:nvSpPr>
        <p:spPr>
          <a:xfrm>
            <a:off x="2101204" y="5387308"/>
            <a:ext cx="2798064" cy="3416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>
              <a:lnSpc>
                <a:spcPct val="90000"/>
              </a:lnSpc>
              <a:buClr>
                <a:srgbClr val="00C265"/>
              </a:buClr>
            </a:pPr>
            <a:r>
              <a:rPr lang="ru-RU" b="1" dirty="0">
                <a:solidFill>
                  <a:schemeClr val="bg1"/>
                </a:solidFill>
                <a:latin typeface="SB Sans Display Semibold" panose="020B0503040504020204" pitchFamily="34" charset="0"/>
                <a:ea typeface="Martel Sans" pitchFamily="34" charset="-122"/>
                <a:cs typeface="SB Sans Display Semibold" panose="020B0503040504020204" pitchFamily="34" charset="0"/>
              </a:rPr>
              <a:t>от 3 000 до 10 000 ₽</a:t>
            </a:r>
          </a:p>
        </p:txBody>
      </p:sp>
      <p:sp>
        <p:nvSpPr>
          <p:cNvPr id="53" name="Скругленный прямоугольник 52">
            <a:extLst>
              <a:ext uri="{FF2B5EF4-FFF2-40B4-BE49-F238E27FC236}">
                <a16:creationId xmlns:a16="http://schemas.microsoft.com/office/drawing/2014/main" id="{5F4B6401-23B8-83E9-5001-88B9CC3DFD4E}"/>
              </a:ext>
            </a:extLst>
          </p:cNvPr>
          <p:cNvSpPr/>
          <p:nvPr/>
        </p:nvSpPr>
        <p:spPr>
          <a:xfrm>
            <a:off x="5052822" y="1362456"/>
            <a:ext cx="4524756" cy="6068566"/>
          </a:xfrm>
          <a:prstGeom prst="roundRect">
            <a:avLst>
              <a:gd name="adj" fmla="val 5483"/>
            </a:avLst>
          </a:prstGeom>
          <a:gradFill>
            <a:gsLst>
              <a:gs pos="0">
                <a:srgbClr val="EEF3FF">
                  <a:alpha val="30000"/>
                </a:srgbClr>
              </a:gs>
              <a:gs pos="60000">
                <a:srgbClr val="323434">
                  <a:alpha val="0"/>
                </a:srgbClr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4B7D687A-0833-6BB8-61F1-F916F3ED394F}"/>
              </a:ext>
            </a:extLst>
          </p:cNvPr>
          <p:cNvSpPr txBox="1"/>
          <p:nvPr/>
        </p:nvSpPr>
        <p:spPr>
          <a:xfrm>
            <a:off x="5882345" y="1481455"/>
            <a:ext cx="4290655" cy="1200329"/>
          </a:xfrm>
          <a:prstGeom prst="rect">
            <a:avLst/>
          </a:prstGeom>
          <a:noFill/>
        </p:spPr>
        <p:txBody>
          <a:bodyPr wrap="square" lIns="0" anchor="t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  <a:latin typeface="SB Sans Display" panose="020B0503040504020204" pitchFamily="34" charset="0"/>
                <a:ea typeface="Kanit Light" pitchFamily="34" charset="-122"/>
                <a:cs typeface="SB Sans Display" panose="020B0503040504020204" pitchFamily="34" charset="0"/>
              </a:rPr>
              <a:t>До 2 000 000 бонусов Спасибо лучшим участникам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48332BD7-7669-AAD1-D6D3-F04D4548014D}"/>
              </a:ext>
            </a:extLst>
          </p:cNvPr>
          <p:cNvSpPr txBox="1"/>
          <p:nvPr/>
        </p:nvSpPr>
        <p:spPr>
          <a:xfrm>
            <a:off x="10497017" y="1481455"/>
            <a:ext cx="4290655" cy="830997"/>
          </a:xfrm>
          <a:prstGeom prst="rect">
            <a:avLst/>
          </a:prstGeom>
          <a:noFill/>
        </p:spPr>
        <p:txBody>
          <a:bodyPr wrap="square" lIns="0" anchor="t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  <a:latin typeface="SB Sans Display" panose="020B0503040504020204" pitchFamily="34" charset="0"/>
                <a:ea typeface="Kanit Light" pitchFamily="34" charset="-122"/>
                <a:cs typeface="SB Sans Display" panose="020B0503040504020204" pitchFamily="34" charset="0"/>
              </a:rPr>
              <a:t>Розыгрыш 1 млн</a:t>
            </a:r>
          </a:p>
          <a:p>
            <a:r>
              <a:rPr lang="ru-RU" sz="2400" dirty="0">
                <a:solidFill>
                  <a:schemeClr val="bg1"/>
                </a:solidFill>
                <a:latin typeface="SB Sans Display" panose="020B0503040504020204" pitchFamily="34" charset="0"/>
                <a:ea typeface="Kanit Light" pitchFamily="34" charset="-122"/>
                <a:cs typeface="SB Sans Display" panose="020B0503040504020204" pitchFamily="34" charset="0"/>
              </a:rPr>
              <a:t>бонусов Спасибо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A4AE4449-ABC3-FDB1-DB24-F3E6DA5053E1}"/>
              </a:ext>
            </a:extLst>
          </p:cNvPr>
          <p:cNvSpPr txBox="1"/>
          <p:nvPr/>
        </p:nvSpPr>
        <p:spPr>
          <a:xfrm>
            <a:off x="9899789" y="2438237"/>
            <a:ext cx="4359342" cy="1361911"/>
          </a:xfrm>
          <a:prstGeom prst="rect">
            <a:avLst/>
          </a:prstGeom>
          <a:noFill/>
        </p:spPr>
        <p:txBody>
          <a:bodyPr wrap="square" lIns="0">
            <a:spAutoFit/>
          </a:bodyPr>
          <a:lstStyle/>
          <a:p>
            <a:pPr marL="433388" indent="-285750">
              <a:spcAft>
                <a:spcPts val="300"/>
              </a:spcAft>
              <a:buClr>
                <a:srgbClr val="00C265"/>
              </a:buClr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bg1">
                    <a:alpha val="80000"/>
                  </a:schemeClr>
                </a:solidFill>
                <a:latin typeface="SB Sans Display" panose="020B0503040504020204" pitchFamily="34" charset="0"/>
                <a:ea typeface="Martel Sans" pitchFamily="34" charset="-122"/>
                <a:cs typeface="SB Sans Display" panose="020B0503040504020204" pitchFamily="34" charset="0"/>
              </a:rPr>
              <a:t>Среди всех участников Инвест </a:t>
            </a:r>
            <a:br>
              <a:rPr lang="ru-RU" sz="1600" dirty="0">
                <a:solidFill>
                  <a:schemeClr val="bg1">
                    <a:alpha val="80000"/>
                  </a:schemeClr>
                </a:solidFill>
                <a:latin typeface="SB Sans Display" panose="020B0503040504020204" pitchFamily="34" charset="0"/>
                <a:ea typeface="Martel Sans" pitchFamily="34" charset="-122"/>
                <a:cs typeface="SB Sans Display" panose="020B0503040504020204" pitchFamily="34" charset="0"/>
              </a:rPr>
            </a:br>
            <a:r>
              <a:rPr lang="ru-RU" sz="1600" dirty="0" err="1">
                <a:solidFill>
                  <a:schemeClr val="bg1">
                    <a:alpha val="80000"/>
                  </a:schemeClr>
                </a:solidFill>
                <a:latin typeface="SB Sans Display" panose="020B0503040504020204" pitchFamily="34" charset="0"/>
                <a:ea typeface="Martel Sans" pitchFamily="34" charset="-122"/>
                <a:cs typeface="SB Sans Display" panose="020B0503040504020204" pitchFamily="34" charset="0"/>
              </a:rPr>
              <a:t>Чемпа</a:t>
            </a:r>
            <a:r>
              <a:rPr lang="ru-RU" sz="1600" dirty="0">
                <a:solidFill>
                  <a:schemeClr val="bg1">
                    <a:alpha val="80000"/>
                  </a:schemeClr>
                </a:solidFill>
                <a:latin typeface="SB Sans Display" panose="020B0503040504020204" pitchFamily="34" charset="0"/>
                <a:ea typeface="Martel Sans" pitchFamily="34" charset="-122"/>
                <a:cs typeface="SB Sans Display" panose="020B0503040504020204" pitchFamily="34" charset="0"/>
              </a:rPr>
              <a:t> проведем розыгрыш </a:t>
            </a:r>
            <a:br>
              <a:rPr lang="ru-RU" sz="1600" dirty="0">
                <a:solidFill>
                  <a:schemeClr val="bg1">
                    <a:alpha val="80000"/>
                  </a:schemeClr>
                </a:solidFill>
                <a:latin typeface="SB Sans Display" panose="020B0503040504020204" pitchFamily="34" charset="0"/>
                <a:ea typeface="Martel Sans" pitchFamily="34" charset="-122"/>
                <a:cs typeface="SB Sans Display" panose="020B0503040504020204" pitchFamily="34" charset="0"/>
              </a:rPr>
            </a:br>
            <a:r>
              <a:rPr lang="ru-RU" sz="1600" dirty="0">
                <a:solidFill>
                  <a:schemeClr val="bg1">
                    <a:alpha val="80000"/>
                  </a:schemeClr>
                </a:solidFill>
                <a:latin typeface="SB Sans Display" panose="020B0503040504020204" pitchFamily="34" charset="0"/>
                <a:ea typeface="Martel Sans" pitchFamily="34" charset="-122"/>
                <a:cs typeface="SB Sans Display" panose="020B0503040504020204" pitchFamily="34" charset="0"/>
              </a:rPr>
              <a:t>1 млн бонусов Спасибо</a:t>
            </a:r>
          </a:p>
          <a:p>
            <a:pPr marL="433388" indent="-285750">
              <a:spcAft>
                <a:spcPts val="300"/>
              </a:spcAft>
              <a:buClr>
                <a:srgbClr val="00C265"/>
              </a:buClr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bg1">
                    <a:alpha val="80000"/>
                  </a:schemeClr>
                </a:solidFill>
                <a:latin typeface="SB Sans Display" panose="020B0503040504020204" pitchFamily="34" charset="0"/>
                <a:ea typeface="Martel Sans" pitchFamily="34" charset="-122"/>
                <a:cs typeface="SB Sans Display" panose="020B0503040504020204" pitchFamily="34" charset="0"/>
              </a:rPr>
              <a:t>Будет разыграно 100 призов</a:t>
            </a:r>
            <a:br>
              <a:rPr lang="ru-RU" sz="1600" dirty="0">
                <a:solidFill>
                  <a:schemeClr val="bg1">
                    <a:alpha val="80000"/>
                  </a:schemeClr>
                </a:solidFill>
                <a:latin typeface="SB Sans Display" panose="020B0503040504020204" pitchFamily="34" charset="0"/>
                <a:ea typeface="Martel Sans" pitchFamily="34" charset="-122"/>
                <a:cs typeface="SB Sans Display" panose="020B0503040504020204" pitchFamily="34" charset="0"/>
              </a:rPr>
            </a:br>
            <a:r>
              <a:rPr lang="ru-RU" sz="1600" dirty="0">
                <a:solidFill>
                  <a:schemeClr val="bg1">
                    <a:alpha val="80000"/>
                  </a:schemeClr>
                </a:solidFill>
                <a:latin typeface="SB Sans Display" panose="020B0503040504020204" pitchFamily="34" charset="0"/>
                <a:ea typeface="Martel Sans" pitchFamily="34" charset="-122"/>
                <a:cs typeface="SB Sans Display" panose="020B0503040504020204" pitchFamily="34" charset="0"/>
              </a:rPr>
              <a:t>по 10 000 бонусов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B9576EDC-10CA-9760-6628-1DA9CACD2B6C}"/>
              </a:ext>
            </a:extLst>
          </p:cNvPr>
          <p:cNvSpPr txBox="1"/>
          <p:nvPr/>
        </p:nvSpPr>
        <p:spPr>
          <a:xfrm>
            <a:off x="446567" y="7055631"/>
            <a:ext cx="13673469" cy="1015663"/>
          </a:xfrm>
          <a:prstGeom prst="rect">
            <a:avLst/>
          </a:prstGeom>
          <a:noFill/>
        </p:spPr>
        <p:txBody>
          <a:bodyPr wrap="square" numCol="2" rtlCol="0" anchor="t">
            <a:spAutoFit/>
          </a:bodyPr>
          <a:lstStyle/>
          <a:p>
            <a:pPr marL="188912" indent="-171450"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chemeClr val="bg1">
                    <a:alpha val="50000"/>
                  </a:schemeClr>
                </a:solidFill>
                <a:latin typeface="SB Sans Display" panose="020B0503040504020204" pitchFamily="34" charset="0"/>
                <a:ea typeface="Martel Sans" pitchFamily="34" charset="-122"/>
                <a:cs typeface="SB Sans Display" panose="020B0503040504020204" pitchFamily="34" charset="0"/>
              </a:rPr>
              <a:t>Размер стипендии зависит от числа ВУЗов с более 100 студентов-участников</a:t>
            </a:r>
            <a:r>
              <a:rPr lang="en-US" sz="1200" dirty="0">
                <a:solidFill>
                  <a:schemeClr val="bg1">
                    <a:alpha val="50000"/>
                  </a:schemeClr>
                </a:solidFill>
                <a:latin typeface="SB Sans Display" panose="020B0503040504020204" pitchFamily="34" charset="0"/>
                <a:ea typeface="Martel Sans" pitchFamily="34" charset="-122"/>
                <a:cs typeface="SB Sans Display" panose="020B0503040504020204" pitchFamily="34" charset="0"/>
              </a:rPr>
              <a:t>.</a:t>
            </a:r>
            <a:endParaRPr lang="ru-RU" sz="1200" dirty="0">
              <a:solidFill>
                <a:schemeClr val="bg1">
                  <a:alpha val="50000"/>
                </a:schemeClr>
              </a:solidFill>
              <a:latin typeface="SB Sans Display" panose="020B0503040504020204" pitchFamily="34" charset="0"/>
              <a:ea typeface="Martel Sans" pitchFamily="34" charset="-122"/>
              <a:cs typeface="SB Sans Display" panose="020B0503040504020204" pitchFamily="34" charset="0"/>
            </a:endParaRPr>
          </a:p>
          <a:p>
            <a:pPr marL="188912" indent="-171450"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chemeClr val="bg1">
                    <a:alpha val="50000"/>
                  </a:schemeClr>
                </a:solidFill>
                <a:latin typeface="SB Sans Display" panose="020B0503040504020204" pitchFamily="34" charset="0"/>
                <a:ea typeface="Martel Sans" pitchFamily="34" charset="-122"/>
                <a:cs typeface="SB Sans Display" panose="020B0503040504020204" pitchFamily="34" charset="0"/>
              </a:rPr>
              <a:t>На дату завершения регистрации (15.11.2025) ВУЗы с менее</a:t>
            </a:r>
            <a:br>
              <a:rPr lang="ru-RU" sz="1200" dirty="0">
                <a:solidFill>
                  <a:schemeClr val="bg1">
                    <a:alpha val="50000"/>
                  </a:schemeClr>
                </a:solidFill>
                <a:latin typeface="SB Sans Display" panose="020B0503040504020204" pitchFamily="34" charset="0"/>
                <a:ea typeface="Martel Sans" pitchFamily="34" charset="-122"/>
                <a:cs typeface="SB Sans Display" panose="020B0503040504020204" pitchFamily="34" charset="0"/>
              </a:rPr>
            </a:br>
            <a:r>
              <a:rPr lang="ru-RU" sz="1200" dirty="0">
                <a:solidFill>
                  <a:schemeClr val="bg1">
                    <a:alpha val="50000"/>
                  </a:schemeClr>
                </a:solidFill>
                <a:latin typeface="SB Sans Display" panose="020B0503040504020204" pitchFamily="34" charset="0"/>
                <a:ea typeface="Martel Sans" pitchFamily="34" charset="-122"/>
                <a:cs typeface="SB Sans Display" panose="020B0503040504020204" pitchFamily="34" charset="0"/>
              </a:rPr>
              <a:t>чем 100 участниками, будут переведены в команду «Сборная </a:t>
            </a:r>
            <a:br>
              <a:rPr lang="ru-RU" sz="1200" dirty="0">
                <a:solidFill>
                  <a:schemeClr val="bg1">
                    <a:alpha val="50000"/>
                  </a:schemeClr>
                </a:solidFill>
                <a:latin typeface="SB Sans Display" panose="020B0503040504020204" pitchFamily="34" charset="0"/>
                <a:ea typeface="Martel Sans" pitchFamily="34" charset="-122"/>
                <a:cs typeface="SB Sans Display" panose="020B0503040504020204" pitchFamily="34" charset="0"/>
              </a:rPr>
            </a:br>
            <a:r>
              <a:rPr lang="ru-RU" sz="1200" dirty="0">
                <a:solidFill>
                  <a:schemeClr val="bg1">
                    <a:alpha val="50000"/>
                  </a:schemeClr>
                </a:solidFill>
                <a:latin typeface="SB Sans Display" panose="020B0503040504020204" pitchFamily="34" charset="0"/>
                <a:ea typeface="Martel Sans" pitchFamily="34" charset="-122"/>
                <a:cs typeface="SB Sans Display" panose="020B0503040504020204" pitchFamily="34" charset="0"/>
              </a:rPr>
              <a:t>ВУЗов», а их ВУЗ будет исключён из рейтинга ВУЗов</a:t>
            </a:r>
            <a:r>
              <a:rPr lang="en-US" sz="1200" dirty="0">
                <a:solidFill>
                  <a:schemeClr val="bg1">
                    <a:alpha val="50000"/>
                  </a:schemeClr>
                </a:solidFill>
                <a:latin typeface="SB Sans Display" panose="020B0503040504020204" pitchFamily="34" charset="0"/>
                <a:ea typeface="Martel Sans" pitchFamily="34" charset="-122"/>
                <a:cs typeface="SB Sans Display" panose="020B0503040504020204" pitchFamily="34" charset="0"/>
              </a:rPr>
              <a:t>.</a:t>
            </a:r>
            <a:br>
              <a:rPr lang="ru-RU" sz="1200" dirty="0">
                <a:solidFill>
                  <a:schemeClr val="bg1">
                    <a:alpha val="50000"/>
                  </a:schemeClr>
                </a:solidFill>
                <a:latin typeface="SB Sans Display" panose="020B0503040504020204" pitchFamily="34" charset="0"/>
                <a:ea typeface="Martel Sans" pitchFamily="34" charset="-122"/>
                <a:cs typeface="SB Sans Display" panose="020B0503040504020204" pitchFamily="34" charset="0"/>
              </a:rPr>
            </a:br>
            <a:endParaRPr lang="ru-RU" sz="1200" dirty="0">
              <a:solidFill>
                <a:schemeClr val="bg1">
                  <a:alpha val="50000"/>
                </a:schemeClr>
              </a:solidFill>
              <a:latin typeface="SB Sans Display" panose="020B0503040504020204" pitchFamily="34" charset="0"/>
              <a:ea typeface="Martel Sans" pitchFamily="34" charset="-122"/>
              <a:cs typeface="SB Sans Display" panose="020B0503040504020204" pitchFamily="34" charset="0"/>
            </a:endParaRPr>
          </a:p>
          <a:p>
            <a:pPr marL="188912" indent="-171450"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chemeClr val="bg1">
                    <a:alpha val="50000"/>
                  </a:schemeClr>
                </a:solidFill>
                <a:latin typeface="SB Sans Display" panose="020B0503040504020204" pitchFamily="34" charset="0"/>
                <a:ea typeface="Martel Sans" pitchFamily="34" charset="-122"/>
                <a:cs typeface="SB Sans Display" panose="020B0503040504020204" pitchFamily="34" charset="0"/>
              </a:rPr>
              <a:t>Победителям каждой из команд ВУЗов для получения стипендии необходимо будет подтвердить, что они действующие студенты </a:t>
            </a:r>
            <a:r>
              <a:rPr lang="ru-RU" sz="1200" dirty="0" err="1">
                <a:solidFill>
                  <a:schemeClr val="bg1">
                    <a:alpha val="50000"/>
                  </a:schemeClr>
                </a:solidFill>
                <a:latin typeface="SB Sans Display" panose="020B0503040504020204" pitchFamily="34" charset="0"/>
                <a:ea typeface="Martel Sans" pitchFamily="34" charset="-122"/>
                <a:cs typeface="SB Sans Display" panose="020B0503040504020204" pitchFamily="34" charset="0"/>
              </a:rPr>
              <a:t>ВУЗа,который</a:t>
            </a:r>
            <a:r>
              <a:rPr lang="ru-RU" sz="1200" dirty="0">
                <a:solidFill>
                  <a:schemeClr val="bg1">
                    <a:alpha val="50000"/>
                  </a:schemeClr>
                </a:solidFill>
                <a:latin typeface="SB Sans Display" panose="020B0503040504020204" pitchFamily="34" charset="0"/>
                <a:ea typeface="Martel Sans" pitchFamily="34" charset="-122"/>
                <a:cs typeface="SB Sans Display" panose="020B0503040504020204" pitchFamily="34" charset="0"/>
              </a:rPr>
              <a:t> указали при регистрации</a:t>
            </a:r>
          </a:p>
          <a:p>
            <a:pPr marL="188912" indent="-171450"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chemeClr val="bg1">
                    <a:alpha val="50000"/>
                  </a:schemeClr>
                </a:solidFill>
                <a:latin typeface="SB Sans Display" panose="020B0503040504020204" pitchFamily="34" charset="0"/>
                <a:ea typeface="Martel Sans" pitchFamily="34" charset="-122"/>
                <a:cs typeface="SB Sans Display" panose="020B0503040504020204" pitchFamily="34" charset="0"/>
              </a:rPr>
              <a:t>Для получения бонусов Спасибо у победителя должна быть подключена программа лояльности </a:t>
            </a:r>
            <a:r>
              <a:rPr lang="ru-RU" sz="1200" dirty="0" err="1">
                <a:solidFill>
                  <a:schemeClr val="bg1">
                    <a:alpha val="50000"/>
                  </a:schemeClr>
                </a:solidFill>
                <a:latin typeface="SB Sans Display" panose="020B0503040504020204" pitchFamily="34" charset="0"/>
                <a:ea typeface="Martel Sans" pitchFamily="34" charset="-122"/>
                <a:cs typeface="SB Sans Display" panose="020B0503040504020204" pitchFamily="34" charset="0"/>
              </a:rPr>
              <a:t>СберСпасибо</a:t>
            </a:r>
            <a:r>
              <a:rPr lang="en-US" sz="1200" dirty="0">
                <a:solidFill>
                  <a:schemeClr val="bg1">
                    <a:alpha val="50000"/>
                  </a:schemeClr>
                </a:solidFill>
                <a:latin typeface="SB Sans Display" panose="020B0503040504020204" pitchFamily="34" charset="0"/>
                <a:ea typeface="Martel Sans" pitchFamily="34" charset="-122"/>
                <a:cs typeface="SB Sans Display" panose="020B0503040504020204" pitchFamily="34" charset="0"/>
              </a:rPr>
              <a:t>.</a:t>
            </a:r>
            <a:endParaRPr lang="ru-RU" sz="1200" dirty="0">
              <a:solidFill>
                <a:schemeClr val="bg1">
                  <a:alpha val="50000"/>
                </a:schemeClr>
              </a:solidFill>
              <a:latin typeface="SB Sans Display" panose="020B0503040504020204" pitchFamily="34" charset="0"/>
              <a:ea typeface="Martel Sans" pitchFamily="34" charset="-122"/>
              <a:cs typeface="SB Sans Display" panose="020B0503040504020204" pitchFamily="34" charset="0"/>
            </a:endParaRPr>
          </a:p>
        </p:txBody>
      </p:sp>
      <p:graphicFrame>
        <p:nvGraphicFramePr>
          <p:cNvPr id="71" name="Таблица 70">
            <a:extLst>
              <a:ext uri="{FF2B5EF4-FFF2-40B4-BE49-F238E27FC236}">
                <a16:creationId xmlns:a16="http://schemas.microsoft.com/office/drawing/2014/main" id="{0C54C819-C62A-E7BE-FB77-D250FB5EF82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11452637"/>
              </p:ext>
            </p:extLst>
          </p:nvPr>
        </p:nvGraphicFramePr>
        <p:xfrm>
          <a:off x="5562382" y="4027134"/>
          <a:ext cx="3913649" cy="2648628"/>
        </p:xfrm>
        <a:graphic>
          <a:graphicData uri="http://schemas.openxmlformats.org/drawingml/2006/table">
            <a:tbl>
              <a:tblPr firstRow="1" firstCol="1" bandRow="1">
                <a:tableStyleId>{8799B23B-EC83-4686-B30A-512413B5E67A}</a:tableStyleId>
              </a:tblPr>
              <a:tblGrid>
                <a:gridCol w="1876210">
                  <a:extLst>
                    <a:ext uri="{9D8B030D-6E8A-4147-A177-3AD203B41FA5}">
                      <a16:colId xmlns:a16="http://schemas.microsoft.com/office/drawing/2014/main" val="1218693300"/>
                    </a:ext>
                  </a:extLst>
                </a:gridCol>
                <a:gridCol w="2037439">
                  <a:extLst>
                    <a:ext uri="{9D8B030D-6E8A-4147-A177-3AD203B41FA5}">
                      <a16:colId xmlns:a16="http://schemas.microsoft.com/office/drawing/2014/main" val="905919307"/>
                    </a:ext>
                  </a:extLst>
                </a:gridCol>
              </a:tblGrid>
              <a:tr h="512638">
                <a:tc>
                  <a:txBody>
                    <a:bodyPr/>
                    <a:lstStyle/>
                    <a:p>
                      <a:pPr algn="l">
                        <a:buNone/>
                        <a:tabLst>
                          <a:tab pos="3886200" algn="l"/>
                        </a:tabLst>
                      </a:pPr>
                      <a:r>
                        <a:rPr lang="ru-RU" sz="1200" b="0" i="0" dirty="0">
                          <a:solidFill>
                            <a:schemeClr val="bg1">
                              <a:alpha val="80000"/>
                            </a:schemeClr>
                          </a:solidFill>
                          <a:effectLst/>
                          <a:latin typeface="SB Sans Display" panose="020B0503040504020204" pitchFamily="34" charset="0"/>
                          <a:cs typeface="SB Sans Display" panose="020B0503040504020204" pitchFamily="34" charset="0"/>
                        </a:rPr>
                        <a:t>Место</a:t>
                      </a:r>
                      <a:br>
                        <a:rPr lang="ru-RU" sz="1200" b="0" i="0" dirty="0">
                          <a:solidFill>
                            <a:schemeClr val="bg1">
                              <a:alpha val="80000"/>
                            </a:schemeClr>
                          </a:solidFill>
                          <a:effectLst/>
                          <a:latin typeface="SB Sans Display" panose="020B0503040504020204" pitchFamily="34" charset="0"/>
                          <a:cs typeface="SB Sans Display" panose="020B0503040504020204" pitchFamily="34" charset="0"/>
                        </a:rPr>
                      </a:br>
                      <a:r>
                        <a:rPr lang="ru-RU" sz="1200" b="0" i="0" dirty="0">
                          <a:solidFill>
                            <a:schemeClr val="bg1">
                              <a:alpha val="80000"/>
                            </a:schemeClr>
                          </a:solidFill>
                          <a:effectLst/>
                          <a:latin typeface="SB Sans Display" panose="020B0503040504020204" pitchFamily="34" charset="0"/>
                          <a:cs typeface="SB Sans Display" panose="020B0503040504020204" pitchFamily="34" charset="0"/>
                        </a:rPr>
                        <a:t>в общем зачёте</a:t>
                      </a:r>
                      <a:endParaRPr lang="ru-RU" sz="1800" b="0" i="0" dirty="0">
                        <a:solidFill>
                          <a:schemeClr val="bg1">
                            <a:alpha val="80000"/>
                          </a:schemeClr>
                        </a:solidFill>
                        <a:effectLst/>
                        <a:latin typeface="SB Sans Display" panose="020B0503040504020204" pitchFamily="34" charset="0"/>
                        <a:ea typeface="Times New Roman" panose="02020603050405020304" pitchFamily="18" charset="0"/>
                        <a:cs typeface="SB Sans Display" panose="020B050304050402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600"/>
                        </a:spcAft>
                        <a:buNone/>
                        <a:tabLst>
                          <a:tab pos="3886200" algn="l"/>
                        </a:tabLst>
                      </a:pPr>
                      <a:r>
                        <a:rPr lang="ru-RU" sz="1200" b="0" i="0" dirty="0">
                          <a:solidFill>
                            <a:schemeClr val="bg1">
                              <a:alpha val="80000"/>
                            </a:schemeClr>
                          </a:solidFill>
                          <a:effectLst/>
                          <a:latin typeface="SB Sans Display" panose="020B0503040504020204" pitchFamily="34" charset="0"/>
                          <a:cs typeface="SB Sans Display" panose="020B0503040504020204" pitchFamily="34" charset="0"/>
                        </a:rPr>
                        <a:t>Количество призовых бонусов Спасибо</a:t>
                      </a:r>
                      <a:endParaRPr lang="ru-RU" sz="1800" b="0" i="0" dirty="0">
                        <a:solidFill>
                          <a:schemeClr val="bg1">
                            <a:alpha val="80000"/>
                          </a:schemeClr>
                        </a:solidFill>
                        <a:effectLst/>
                        <a:latin typeface="SB Sans Display" panose="020B0503040504020204" pitchFamily="34" charset="0"/>
                        <a:ea typeface="Times New Roman" panose="02020603050405020304" pitchFamily="18" charset="0"/>
                        <a:cs typeface="SB Sans Display" panose="020B050304050402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11523193"/>
                  </a:ext>
                </a:extLst>
              </a:tr>
              <a:tr h="213599">
                <a:tc>
                  <a:txBody>
                    <a:bodyPr/>
                    <a:lstStyle/>
                    <a:p>
                      <a:pPr algn="l">
                        <a:buNone/>
                        <a:tabLst>
                          <a:tab pos="3886200" algn="l"/>
                        </a:tabLst>
                      </a:pPr>
                      <a:r>
                        <a:rPr lang="ru-RU" sz="1200" b="0" i="0" dirty="0">
                          <a:solidFill>
                            <a:srgbClr val="00C265">
                              <a:alpha val="80000"/>
                            </a:srgbClr>
                          </a:solidFill>
                          <a:effectLst/>
                          <a:latin typeface="SB Sans Display" panose="020B0503040504020204" pitchFamily="34" charset="0"/>
                          <a:cs typeface="SB Sans Display" panose="020B0503040504020204" pitchFamily="34" charset="0"/>
                        </a:rPr>
                        <a:t>1 место</a:t>
                      </a:r>
                      <a:endParaRPr lang="ru-RU" sz="1800" b="0" i="0" dirty="0">
                        <a:solidFill>
                          <a:srgbClr val="00C265">
                            <a:alpha val="80000"/>
                          </a:srgbClr>
                        </a:solidFill>
                        <a:effectLst/>
                        <a:latin typeface="SB Sans Display" panose="020B0503040504020204" pitchFamily="34" charset="0"/>
                        <a:ea typeface="Times New Roman" panose="02020603050405020304" pitchFamily="18" charset="0"/>
                        <a:cs typeface="SB Sans Display" panose="020B050304050402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600"/>
                        </a:spcAft>
                        <a:buNone/>
                        <a:tabLst>
                          <a:tab pos="3886200" algn="l"/>
                        </a:tabLst>
                      </a:pPr>
                      <a:r>
                        <a:rPr lang="ru-RU" sz="1200" b="0" i="0" kern="1200" dirty="0">
                          <a:solidFill>
                            <a:srgbClr val="00C265">
                              <a:alpha val="80000"/>
                            </a:srgbClr>
                          </a:solidFill>
                          <a:latin typeface="SB Sans Display" panose="020B0503040504020204" pitchFamily="34" charset="0"/>
                          <a:ea typeface="+mn-ea"/>
                          <a:cs typeface="SB Sans Display" panose="020B0503040504020204" pitchFamily="34" charset="0"/>
                        </a:rPr>
                        <a:t>1 000 000</a:t>
                      </a: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48867124"/>
                  </a:ext>
                </a:extLst>
              </a:tr>
              <a:tr h="213599">
                <a:tc>
                  <a:txBody>
                    <a:bodyPr/>
                    <a:lstStyle/>
                    <a:p>
                      <a:pPr algn="l">
                        <a:spcAft>
                          <a:spcPts val="600"/>
                        </a:spcAft>
                        <a:buNone/>
                        <a:tabLst>
                          <a:tab pos="3886200" algn="l"/>
                        </a:tabLst>
                      </a:pPr>
                      <a:r>
                        <a:rPr lang="ru-RU" sz="1200" b="0" i="0" dirty="0">
                          <a:solidFill>
                            <a:srgbClr val="00C265">
                              <a:alpha val="80000"/>
                            </a:srgbClr>
                          </a:solidFill>
                          <a:effectLst/>
                          <a:latin typeface="SB Sans Display" panose="020B0503040504020204" pitchFamily="34" charset="0"/>
                          <a:cs typeface="SB Sans Display" panose="020B0503040504020204" pitchFamily="34" charset="0"/>
                        </a:rPr>
                        <a:t>2 место</a:t>
                      </a:r>
                      <a:endParaRPr lang="ru-RU" sz="1800" b="0" i="0" dirty="0">
                        <a:solidFill>
                          <a:srgbClr val="00C265">
                            <a:alpha val="80000"/>
                          </a:srgbClr>
                        </a:solidFill>
                        <a:effectLst/>
                        <a:latin typeface="SB Sans Display" panose="020B0503040504020204" pitchFamily="34" charset="0"/>
                        <a:ea typeface="Times New Roman" panose="02020603050405020304" pitchFamily="18" charset="0"/>
                        <a:cs typeface="SB Sans Display" panose="020B050304050402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600"/>
                        </a:spcAft>
                        <a:buNone/>
                        <a:tabLst>
                          <a:tab pos="3886200" algn="l"/>
                        </a:tabLst>
                      </a:pPr>
                      <a:r>
                        <a:rPr lang="ru-RU" sz="1200" b="0" i="0" kern="1200" dirty="0">
                          <a:solidFill>
                            <a:srgbClr val="00C265">
                              <a:alpha val="80000"/>
                            </a:srgbClr>
                          </a:solidFill>
                          <a:latin typeface="SB Sans Display" panose="020B0503040504020204" pitchFamily="34" charset="0"/>
                          <a:ea typeface="+mn-ea"/>
                          <a:cs typeface="SB Sans Display" panose="020B0503040504020204" pitchFamily="34" charset="0"/>
                        </a:rPr>
                        <a:t>500 000</a:t>
                      </a: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31931459"/>
                  </a:ext>
                </a:extLst>
              </a:tr>
              <a:tr h="213599">
                <a:tc>
                  <a:txBody>
                    <a:bodyPr/>
                    <a:lstStyle/>
                    <a:p>
                      <a:pPr algn="l">
                        <a:spcAft>
                          <a:spcPts val="600"/>
                        </a:spcAft>
                        <a:buNone/>
                        <a:tabLst>
                          <a:tab pos="3886200" algn="l"/>
                        </a:tabLst>
                      </a:pPr>
                      <a:r>
                        <a:rPr lang="ru-RU" sz="1200" b="0" i="0" dirty="0">
                          <a:solidFill>
                            <a:srgbClr val="00C265">
                              <a:alpha val="80000"/>
                            </a:srgbClr>
                          </a:solidFill>
                          <a:effectLst/>
                          <a:latin typeface="SB Sans Display" panose="020B0503040504020204" pitchFamily="34" charset="0"/>
                          <a:cs typeface="SB Sans Display" panose="020B0503040504020204" pitchFamily="34" charset="0"/>
                        </a:rPr>
                        <a:t>3 место</a:t>
                      </a:r>
                      <a:endParaRPr lang="ru-RU" sz="1800" b="0" i="0" dirty="0">
                        <a:solidFill>
                          <a:srgbClr val="00C265">
                            <a:alpha val="80000"/>
                          </a:srgbClr>
                        </a:solidFill>
                        <a:effectLst/>
                        <a:latin typeface="SB Sans Display" panose="020B0503040504020204" pitchFamily="34" charset="0"/>
                        <a:ea typeface="Times New Roman" panose="02020603050405020304" pitchFamily="18" charset="0"/>
                        <a:cs typeface="SB Sans Display" panose="020B050304050402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600"/>
                        </a:spcAft>
                        <a:buNone/>
                        <a:tabLst>
                          <a:tab pos="3886200" algn="l"/>
                        </a:tabLst>
                      </a:pPr>
                      <a:r>
                        <a:rPr lang="ru-RU" sz="1200" b="0" i="0" kern="1200" dirty="0">
                          <a:solidFill>
                            <a:srgbClr val="00C265">
                              <a:alpha val="80000"/>
                            </a:srgbClr>
                          </a:solidFill>
                          <a:latin typeface="SB Sans Display" panose="020B0503040504020204" pitchFamily="34" charset="0"/>
                          <a:ea typeface="+mn-ea"/>
                          <a:cs typeface="SB Sans Display" panose="020B0503040504020204" pitchFamily="34" charset="0"/>
                        </a:rPr>
                        <a:t>200 000</a:t>
                      </a: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54183122"/>
                  </a:ext>
                </a:extLst>
              </a:tr>
              <a:tr h="213599">
                <a:tc>
                  <a:txBody>
                    <a:bodyPr/>
                    <a:lstStyle/>
                    <a:p>
                      <a:pPr algn="l">
                        <a:spcAft>
                          <a:spcPts val="600"/>
                        </a:spcAft>
                        <a:buNone/>
                        <a:tabLst>
                          <a:tab pos="3886200" algn="l"/>
                        </a:tabLst>
                      </a:pPr>
                      <a:r>
                        <a:rPr lang="ru-RU" sz="1200" b="0" i="0" dirty="0">
                          <a:solidFill>
                            <a:schemeClr val="bg1">
                              <a:alpha val="80000"/>
                            </a:schemeClr>
                          </a:solidFill>
                          <a:effectLst/>
                          <a:latin typeface="SB Sans Display" panose="020B0503040504020204" pitchFamily="34" charset="0"/>
                          <a:cs typeface="SB Sans Display" panose="020B0503040504020204" pitchFamily="34" charset="0"/>
                        </a:rPr>
                        <a:t>4 место</a:t>
                      </a:r>
                      <a:endParaRPr lang="ru-RU" sz="1800" b="0" i="0" dirty="0">
                        <a:solidFill>
                          <a:schemeClr val="bg1">
                            <a:alpha val="80000"/>
                          </a:schemeClr>
                        </a:solidFill>
                        <a:effectLst/>
                        <a:latin typeface="SB Sans Display" panose="020B0503040504020204" pitchFamily="34" charset="0"/>
                        <a:ea typeface="Times New Roman" panose="02020603050405020304" pitchFamily="18" charset="0"/>
                        <a:cs typeface="SB Sans Display" panose="020B050304050402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600"/>
                        </a:spcAft>
                        <a:buNone/>
                        <a:tabLst>
                          <a:tab pos="3886200" algn="l"/>
                        </a:tabLst>
                      </a:pPr>
                      <a:r>
                        <a:rPr lang="ru-RU" sz="1200" b="0" i="0" kern="1200" dirty="0">
                          <a:solidFill>
                            <a:schemeClr val="bg1">
                              <a:alpha val="80000"/>
                            </a:schemeClr>
                          </a:solidFill>
                          <a:latin typeface="SB Sans Display" panose="020B0503040504020204" pitchFamily="34" charset="0"/>
                          <a:ea typeface="+mn-ea"/>
                          <a:cs typeface="SB Sans Display" panose="020B0503040504020204" pitchFamily="34" charset="0"/>
                        </a:rPr>
                        <a:t>100 000</a:t>
                      </a: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11510975"/>
                  </a:ext>
                </a:extLst>
              </a:tr>
              <a:tr h="213599">
                <a:tc>
                  <a:txBody>
                    <a:bodyPr/>
                    <a:lstStyle/>
                    <a:p>
                      <a:pPr algn="l">
                        <a:spcAft>
                          <a:spcPts val="600"/>
                        </a:spcAft>
                        <a:buNone/>
                        <a:tabLst>
                          <a:tab pos="3886200" algn="l"/>
                        </a:tabLst>
                      </a:pPr>
                      <a:r>
                        <a:rPr lang="ru-RU" sz="1200" b="0" i="0">
                          <a:solidFill>
                            <a:schemeClr val="bg1">
                              <a:alpha val="80000"/>
                            </a:schemeClr>
                          </a:solidFill>
                          <a:effectLst/>
                          <a:latin typeface="SB Sans Display" panose="020B0503040504020204" pitchFamily="34" charset="0"/>
                          <a:cs typeface="SB Sans Display" panose="020B0503040504020204" pitchFamily="34" charset="0"/>
                        </a:rPr>
                        <a:t>5 место</a:t>
                      </a:r>
                      <a:endParaRPr lang="ru-RU" sz="1800" b="0" i="0">
                        <a:solidFill>
                          <a:schemeClr val="bg1">
                            <a:alpha val="80000"/>
                          </a:schemeClr>
                        </a:solidFill>
                        <a:effectLst/>
                        <a:latin typeface="SB Sans Display" panose="020B0503040504020204" pitchFamily="34" charset="0"/>
                        <a:ea typeface="Times New Roman" panose="02020603050405020304" pitchFamily="18" charset="0"/>
                        <a:cs typeface="SB Sans Display" panose="020B050304050402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600"/>
                        </a:spcAft>
                        <a:buNone/>
                        <a:tabLst>
                          <a:tab pos="3886200" algn="l"/>
                        </a:tabLst>
                      </a:pPr>
                      <a:r>
                        <a:rPr lang="ru-RU" sz="1200" b="0" i="0" kern="1200" dirty="0">
                          <a:solidFill>
                            <a:schemeClr val="bg1">
                              <a:alpha val="80000"/>
                            </a:schemeClr>
                          </a:solidFill>
                          <a:latin typeface="SB Sans Display" panose="020B0503040504020204" pitchFamily="34" charset="0"/>
                          <a:ea typeface="+mn-ea"/>
                          <a:cs typeface="SB Sans Display" panose="020B0503040504020204" pitchFamily="34" charset="0"/>
                        </a:rPr>
                        <a:t>50 000</a:t>
                      </a: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90831898"/>
                  </a:ext>
                </a:extLst>
              </a:tr>
              <a:tr h="213599">
                <a:tc>
                  <a:txBody>
                    <a:bodyPr/>
                    <a:lstStyle/>
                    <a:p>
                      <a:pPr algn="l">
                        <a:spcAft>
                          <a:spcPts val="600"/>
                        </a:spcAft>
                        <a:buNone/>
                        <a:tabLst>
                          <a:tab pos="3886200" algn="l"/>
                        </a:tabLst>
                      </a:pPr>
                      <a:r>
                        <a:rPr lang="ru-RU" sz="1200" b="0" i="0" dirty="0">
                          <a:solidFill>
                            <a:schemeClr val="bg1">
                              <a:alpha val="80000"/>
                            </a:schemeClr>
                          </a:solidFill>
                          <a:effectLst/>
                          <a:latin typeface="SB Sans Display" panose="020B0503040504020204" pitchFamily="34" charset="0"/>
                          <a:cs typeface="SB Sans Display" panose="020B0503040504020204" pitchFamily="34" charset="0"/>
                        </a:rPr>
                        <a:t>6 место</a:t>
                      </a:r>
                      <a:endParaRPr lang="ru-RU" sz="1800" b="0" i="0" dirty="0">
                        <a:solidFill>
                          <a:schemeClr val="bg1">
                            <a:alpha val="80000"/>
                          </a:schemeClr>
                        </a:solidFill>
                        <a:effectLst/>
                        <a:latin typeface="SB Sans Display" panose="020B0503040504020204" pitchFamily="34" charset="0"/>
                        <a:ea typeface="Times New Roman" panose="02020603050405020304" pitchFamily="18" charset="0"/>
                        <a:cs typeface="SB Sans Display" panose="020B050304050402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600"/>
                        </a:spcAft>
                        <a:buNone/>
                        <a:tabLst>
                          <a:tab pos="3886200" algn="l"/>
                        </a:tabLst>
                      </a:pPr>
                      <a:r>
                        <a:rPr lang="ru-RU" sz="1200" b="0" i="0" kern="1200" dirty="0">
                          <a:solidFill>
                            <a:schemeClr val="bg1">
                              <a:alpha val="80000"/>
                            </a:schemeClr>
                          </a:solidFill>
                          <a:latin typeface="SB Sans Display" panose="020B0503040504020204" pitchFamily="34" charset="0"/>
                          <a:ea typeface="+mn-ea"/>
                          <a:cs typeface="SB Sans Display" panose="020B0503040504020204" pitchFamily="34" charset="0"/>
                        </a:rPr>
                        <a:t>40 000</a:t>
                      </a: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55240881"/>
                  </a:ext>
                </a:extLst>
              </a:tr>
              <a:tr h="213599">
                <a:tc>
                  <a:txBody>
                    <a:bodyPr/>
                    <a:lstStyle/>
                    <a:p>
                      <a:pPr algn="l">
                        <a:spcAft>
                          <a:spcPts val="600"/>
                        </a:spcAft>
                        <a:buNone/>
                        <a:tabLst>
                          <a:tab pos="3886200" algn="l"/>
                        </a:tabLst>
                      </a:pPr>
                      <a:r>
                        <a:rPr lang="ru-RU" sz="1200" b="0" i="0">
                          <a:solidFill>
                            <a:schemeClr val="bg1">
                              <a:alpha val="80000"/>
                            </a:schemeClr>
                          </a:solidFill>
                          <a:effectLst/>
                          <a:latin typeface="SB Sans Display" panose="020B0503040504020204" pitchFamily="34" charset="0"/>
                          <a:cs typeface="SB Sans Display" panose="020B0503040504020204" pitchFamily="34" charset="0"/>
                        </a:rPr>
                        <a:t>7 место</a:t>
                      </a:r>
                      <a:endParaRPr lang="ru-RU" sz="1800" b="0" i="0">
                        <a:solidFill>
                          <a:schemeClr val="bg1">
                            <a:alpha val="80000"/>
                          </a:schemeClr>
                        </a:solidFill>
                        <a:effectLst/>
                        <a:latin typeface="SB Sans Display" panose="020B0503040504020204" pitchFamily="34" charset="0"/>
                        <a:ea typeface="Times New Roman" panose="02020603050405020304" pitchFamily="18" charset="0"/>
                        <a:cs typeface="SB Sans Display" panose="020B050304050402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600"/>
                        </a:spcAft>
                        <a:buNone/>
                        <a:tabLst>
                          <a:tab pos="3886200" algn="l"/>
                        </a:tabLst>
                      </a:pPr>
                      <a:r>
                        <a:rPr lang="ru-RU" sz="1200" b="0" i="0" kern="1200" dirty="0">
                          <a:solidFill>
                            <a:schemeClr val="bg1">
                              <a:alpha val="80000"/>
                            </a:schemeClr>
                          </a:solidFill>
                          <a:latin typeface="SB Sans Display" panose="020B0503040504020204" pitchFamily="34" charset="0"/>
                          <a:ea typeface="+mn-ea"/>
                          <a:cs typeface="SB Sans Display" panose="020B0503040504020204" pitchFamily="34" charset="0"/>
                        </a:rPr>
                        <a:t>35 000</a:t>
                      </a: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81952345"/>
                  </a:ext>
                </a:extLst>
              </a:tr>
              <a:tr h="213599">
                <a:tc>
                  <a:txBody>
                    <a:bodyPr/>
                    <a:lstStyle/>
                    <a:p>
                      <a:pPr algn="l">
                        <a:spcAft>
                          <a:spcPts val="600"/>
                        </a:spcAft>
                        <a:buNone/>
                        <a:tabLst>
                          <a:tab pos="3886200" algn="l"/>
                        </a:tabLst>
                      </a:pPr>
                      <a:r>
                        <a:rPr lang="ru-RU" sz="1200" b="0" i="0">
                          <a:solidFill>
                            <a:schemeClr val="bg1">
                              <a:alpha val="80000"/>
                            </a:schemeClr>
                          </a:solidFill>
                          <a:effectLst/>
                          <a:latin typeface="SB Sans Display" panose="020B0503040504020204" pitchFamily="34" charset="0"/>
                          <a:cs typeface="SB Sans Display" panose="020B0503040504020204" pitchFamily="34" charset="0"/>
                        </a:rPr>
                        <a:t>8 место</a:t>
                      </a:r>
                      <a:endParaRPr lang="ru-RU" sz="1800" b="0" i="0">
                        <a:solidFill>
                          <a:schemeClr val="bg1">
                            <a:alpha val="80000"/>
                          </a:schemeClr>
                        </a:solidFill>
                        <a:effectLst/>
                        <a:latin typeface="SB Sans Display" panose="020B0503040504020204" pitchFamily="34" charset="0"/>
                        <a:ea typeface="Times New Roman" panose="02020603050405020304" pitchFamily="18" charset="0"/>
                        <a:cs typeface="SB Sans Display" panose="020B050304050402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600"/>
                        </a:spcAft>
                        <a:buNone/>
                        <a:tabLst>
                          <a:tab pos="3886200" algn="l"/>
                        </a:tabLst>
                      </a:pPr>
                      <a:r>
                        <a:rPr lang="ru-RU" sz="1200" b="0" i="0" kern="1200" dirty="0">
                          <a:solidFill>
                            <a:schemeClr val="bg1">
                              <a:alpha val="80000"/>
                            </a:schemeClr>
                          </a:solidFill>
                          <a:latin typeface="SB Sans Display" panose="020B0503040504020204" pitchFamily="34" charset="0"/>
                          <a:ea typeface="+mn-ea"/>
                          <a:cs typeface="SB Sans Display" panose="020B0503040504020204" pitchFamily="34" charset="0"/>
                        </a:rPr>
                        <a:t>30 000</a:t>
                      </a: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62872807"/>
                  </a:ext>
                </a:extLst>
              </a:tr>
              <a:tr h="213599">
                <a:tc>
                  <a:txBody>
                    <a:bodyPr/>
                    <a:lstStyle/>
                    <a:p>
                      <a:pPr algn="l">
                        <a:spcAft>
                          <a:spcPts val="600"/>
                        </a:spcAft>
                        <a:buNone/>
                        <a:tabLst>
                          <a:tab pos="3886200" algn="l"/>
                        </a:tabLst>
                      </a:pPr>
                      <a:r>
                        <a:rPr lang="ru-RU" sz="1200" b="0" i="0">
                          <a:solidFill>
                            <a:schemeClr val="bg1">
                              <a:alpha val="80000"/>
                            </a:schemeClr>
                          </a:solidFill>
                          <a:effectLst/>
                          <a:latin typeface="SB Sans Display" panose="020B0503040504020204" pitchFamily="34" charset="0"/>
                          <a:cs typeface="SB Sans Display" panose="020B0503040504020204" pitchFamily="34" charset="0"/>
                        </a:rPr>
                        <a:t>9 место</a:t>
                      </a:r>
                      <a:endParaRPr lang="ru-RU" sz="1800" b="0" i="0">
                        <a:solidFill>
                          <a:schemeClr val="bg1">
                            <a:alpha val="80000"/>
                          </a:schemeClr>
                        </a:solidFill>
                        <a:effectLst/>
                        <a:latin typeface="SB Sans Display" panose="020B0503040504020204" pitchFamily="34" charset="0"/>
                        <a:ea typeface="Times New Roman" panose="02020603050405020304" pitchFamily="18" charset="0"/>
                        <a:cs typeface="SB Sans Display" panose="020B050304050402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600"/>
                        </a:spcAft>
                        <a:buNone/>
                        <a:tabLst>
                          <a:tab pos="3886200" algn="l"/>
                        </a:tabLst>
                      </a:pPr>
                      <a:r>
                        <a:rPr lang="ru-RU" sz="1200" b="0" i="0" kern="1200" dirty="0">
                          <a:solidFill>
                            <a:schemeClr val="bg1">
                              <a:alpha val="80000"/>
                            </a:schemeClr>
                          </a:solidFill>
                          <a:latin typeface="SB Sans Display" panose="020B0503040504020204" pitchFamily="34" charset="0"/>
                          <a:ea typeface="+mn-ea"/>
                          <a:cs typeface="SB Sans Display" panose="020B0503040504020204" pitchFamily="34" charset="0"/>
                        </a:rPr>
                        <a:t>25 000</a:t>
                      </a: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21636106"/>
                  </a:ext>
                </a:extLst>
              </a:tr>
              <a:tr h="213599">
                <a:tc>
                  <a:txBody>
                    <a:bodyPr/>
                    <a:lstStyle/>
                    <a:p>
                      <a:pPr algn="l">
                        <a:spcAft>
                          <a:spcPts val="600"/>
                        </a:spcAft>
                        <a:buNone/>
                        <a:tabLst>
                          <a:tab pos="3886200" algn="l"/>
                        </a:tabLst>
                      </a:pPr>
                      <a:r>
                        <a:rPr lang="ru-RU" sz="1200" b="0" i="0" dirty="0">
                          <a:solidFill>
                            <a:schemeClr val="bg1">
                              <a:alpha val="80000"/>
                            </a:schemeClr>
                          </a:solidFill>
                          <a:effectLst/>
                          <a:latin typeface="SB Sans Display" panose="020B0503040504020204" pitchFamily="34" charset="0"/>
                          <a:cs typeface="SB Sans Display" panose="020B0503040504020204" pitchFamily="34" charset="0"/>
                        </a:rPr>
                        <a:t>10 место</a:t>
                      </a:r>
                      <a:endParaRPr lang="ru-RU" sz="1800" b="0" i="0" dirty="0">
                        <a:solidFill>
                          <a:schemeClr val="bg1">
                            <a:alpha val="80000"/>
                          </a:schemeClr>
                        </a:solidFill>
                        <a:effectLst/>
                        <a:latin typeface="SB Sans Display" panose="020B0503040504020204" pitchFamily="34" charset="0"/>
                        <a:ea typeface="Times New Roman" panose="02020603050405020304" pitchFamily="18" charset="0"/>
                        <a:cs typeface="SB Sans Display" panose="020B050304050402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600"/>
                        </a:spcAft>
                        <a:buNone/>
                        <a:tabLst>
                          <a:tab pos="3886200" algn="l"/>
                        </a:tabLst>
                      </a:pPr>
                      <a:r>
                        <a:rPr lang="ru-RU" sz="1200" b="0" i="0" kern="1200" dirty="0">
                          <a:solidFill>
                            <a:schemeClr val="bg1">
                              <a:alpha val="80000"/>
                            </a:schemeClr>
                          </a:solidFill>
                          <a:latin typeface="SB Sans Display" panose="020B0503040504020204" pitchFamily="34" charset="0"/>
                          <a:ea typeface="+mn-ea"/>
                          <a:cs typeface="SB Sans Display" panose="020B0503040504020204" pitchFamily="34" charset="0"/>
                        </a:rPr>
                        <a:t>20 000</a:t>
                      </a: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65979483"/>
                  </a:ext>
                </a:extLst>
              </a:tr>
            </a:tbl>
          </a:graphicData>
        </a:graphic>
      </p:graphicFrame>
      <p:sp>
        <p:nvSpPr>
          <p:cNvPr id="72" name="TextBox 71">
            <a:extLst>
              <a:ext uri="{FF2B5EF4-FFF2-40B4-BE49-F238E27FC236}">
                <a16:creationId xmlns:a16="http://schemas.microsoft.com/office/drawing/2014/main" id="{4EBC3CEE-B4EE-F664-9E8F-015F4BE5449B}"/>
              </a:ext>
            </a:extLst>
          </p:cNvPr>
          <p:cNvSpPr txBox="1"/>
          <p:nvPr/>
        </p:nvSpPr>
        <p:spPr>
          <a:xfrm>
            <a:off x="5335588" y="2676045"/>
            <a:ext cx="4359342" cy="1361911"/>
          </a:xfrm>
          <a:prstGeom prst="rect">
            <a:avLst/>
          </a:prstGeom>
          <a:noFill/>
        </p:spPr>
        <p:txBody>
          <a:bodyPr wrap="square" lIns="0">
            <a:spAutoFit/>
          </a:bodyPr>
          <a:lstStyle/>
          <a:p>
            <a:pPr marL="285750" indent="-285750">
              <a:spcAft>
                <a:spcPts val="300"/>
              </a:spcAft>
              <a:buClr>
                <a:srgbClr val="00C265"/>
              </a:buClr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bg1">
                    <a:alpha val="80000"/>
                  </a:schemeClr>
                </a:solidFill>
                <a:latin typeface="SB Sans Display" panose="020B0503040504020204" pitchFamily="34" charset="0"/>
                <a:ea typeface="Martel Sans" pitchFamily="34" charset="-122"/>
                <a:cs typeface="SB Sans Display" panose="020B0503040504020204" pitchFamily="34" charset="0"/>
              </a:rPr>
              <a:t>Лучшие участники от общего</a:t>
            </a:r>
            <a:br>
              <a:rPr lang="ru-RU" sz="1600" dirty="0">
                <a:solidFill>
                  <a:schemeClr val="bg1">
                    <a:alpha val="80000"/>
                  </a:schemeClr>
                </a:solidFill>
                <a:latin typeface="SB Sans Display" panose="020B0503040504020204" pitchFamily="34" charset="0"/>
                <a:ea typeface="Martel Sans" pitchFamily="34" charset="-122"/>
                <a:cs typeface="SB Sans Display" panose="020B0503040504020204" pitchFamily="34" charset="0"/>
              </a:rPr>
            </a:br>
            <a:r>
              <a:rPr lang="ru-RU" sz="1600" dirty="0">
                <a:solidFill>
                  <a:schemeClr val="bg1">
                    <a:alpha val="80000"/>
                  </a:schemeClr>
                </a:solidFill>
                <a:latin typeface="SB Sans Display" panose="020B0503040504020204" pitchFamily="34" charset="0"/>
                <a:ea typeface="Martel Sans" pitchFamily="34" charset="-122"/>
                <a:cs typeface="SB Sans Display" panose="020B0503040504020204" pitchFamily="34" charset="0"/>
              </a:rPr>
              <a:t>рейтинга получат 2 млн бонусов Спасибо</a:t>
            </a:r>
          </a:p>
          <a:p>
            <a:pPr marL="285750" indent="-285750">
              <a:spcAft>
                <a:spcPts val="300"/>
              </a:spcAft>
              <a:buClr>
                <a:srgbClr val="00C265"/>
              </a:buClr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bg1">
                    <a:alpha val="80000"/>
                  </a:schemeClr>
                </a:solidFill>
                <a:latin typeface="SB Sans Display" panose="020B0503040504020204" pitchFamily="34" charset="0"/>
                <a:ea typeface="Martel Sans" pitchFamily="34" charset="-122"/>
                <a:cs typeface="SB Sans Display" panose="020B0503040504020204" pitchFamily="34" charset="0"/>
              </a:rPr>
              <a:t>1 млн бонусов Спасибо достанется главному чемпион</a:t>
            </a:r>
          </a:p>
        </p:txBody>
      </p:sp>
      <p:grpSp>
        <p:nvGrpSpPr>
          <p:cNvPr id="86" name="Группа 85">
            <a:extLst>
              <a:ext uri="{FF2B5EF4-FFF2-40B4-BE49-F238E27FC236}">
                <a16:creationId xmlns:a16="http://schemas.microsoft.com/office/drawing/2014/main" id="{1FB90986-4670-ECFE-D585-B2848F9F4B11}"/>
              </a:ext>
            </a:extLst>
          </p:cNvPr>
          <p:cNvGrpSpPr/>
          <p:nvPr/>
        </p:nvGrpSpPr>
        <p:grpSpPr>
          <a:xfrm>
            <a:off x="5604692" y="4519257"/>
            <a:ext cx="3862316" cy="2158621"/>
            <a:chOff x="5328920" y="4394579"/>
            <a:chExt cx="3862316" cy="2158621"/>
          </a:xfrm>
        </p:grpSpPr>
        <p:cxnSp>
          <p:nvCxnSpPr>
            <p:cNvPr id="74" name="Прямая соединительная линия 73">
              <a:extLst>
                <a:ext uri="{FF2B5EF4-FFF2-40B4-BE49-F238E27FC236}">
                  <a16:creationId xmlns:a16="http://schemas.microsoft.com/office/drawing/2014/main" id="{B992BF81-80FE-362A-DE86-B0BBE78DAF86}"/>
                </a:ext>
              </a:extLst>
            </p:cNvPr>
            <p:cNvCxnSpPr>
              <a:cxnSpLocks/>
            </p:cNvCxnSpPr>
            <p:nvPr/>
          </p:nvCxnSpPr>
          <p:spPr>
            <a:xfrm>
              <a:off x="5328920" y="4394579"/>
              <a:ext cx="3862316" cy="0"/>
            </a:xfrm>
            <a:prstGeom prst="line">
              <a:avLst/>
            </a:prstGeom>
            <a:ln>
              <a:gradFill flip="none" rotWithShape="1">
                <a:gsLst>
                  <a:gs pos="100000">
                    <a:schemeClr val="accent1">
                      <a:lumMod val="5000"/>
                      <a:lumOff val="95000"/>
                      <a:alpha val="20000"/>
                    </a:schemeClr>
                  </a:gs>
                  <a:gs pos="0">
                    <a:schemeClr val="bg1">
                      <a:alpha val="70000"/>
                    </a:schemeClr>
                  </a:gs>
                </a:gsLst>
                <a:lin ang="0" scaled="0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Прямая соединительная линия 75">
              <a:extLst>
                <a:ext uri="{FF2B5EF4-FFF2-40B4-BE49-F238E27FC236}">
                  <a16:creationId xmlns:a16="http://schemas.microsoft.com/office/drawing/2014/main" id="{DA69E60B-60D8-1824-4E66-B5FABE552EC9}"/>
                </a:ext>
              </a:extLst>
            </p:cNvPr>
            <p:cNvCxnSpPr>
              <a:cxnSpLocks/>
            </p:cNvCxnSpPr>
            <p:nvPr/>
          </p:nvCxnSpPr>
          <p:spPr>
            <a:xfrm>
              <a:off x="5328920" y="4610441"/>
              <a:ext cx="3862316" cy="0"/>
            </a:xfrm>
            <a:prstGeom prst="line">
              <a:avLst/>
            </a:prstGeom>
            <a:ln>
              <a:gradFill flip="none" rotWithShape="1">
                <a:gsLst>
                  <a:gs pos="100000">
                    <a:schemeClr val="accent1">
                      <a:lumMod val="5000"/>
                      <a:lumOff val="95000"/>
                      <a:alpha val="20000"/>
                    </a:schemeClr>
                  </a:gs>
                  <a:gs pos="0">
                    <a:schemeClr val="bg1">
                      <a:alpha val="70000"/>
                    </a:schemeClr>
                  </a:gs>
                </a:gsLst>
                <a:lin ang="0" scaled="0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Прямая соединительная линия 76">
              <a:extLst>
                <a:ext uri="{FF2B5EF4-FFF2-40B4-BE49-F238E27FC236}">
                  <a16:creationId xmlns:a16="http://schemas.microsoft.com/office/drawing/2014/main" id="{E702AD83-E7E0-2558-3F69-F90F7EF22042}"/>
                </a:ext>
              </a:extLst>
            </p:cNvPr>
            <p:cNvCxnSpPr>
              <a:cxnSpLocks/>
            </p:cNvCxnSpPr>
            <p:nvPr/>
          </p:nvCxnSpPr>
          <p:spPr>
            <a:xfrm>
              <a:off x="5328920" y="4826303"/>
              <a:ext cx="3862316" cy="0"/>
            </a:xfrm>
            <a:prstGeom prst="line">
              <a:avLst/>
            </a:prstGeom>
            <a:ln>
              <a:gradFill flip="none" rotWithShape="1">
                <a:gsLst>
                  <a:gs pos="100000">
                    <a:schemeClr val="accent1">
                      <a:lumMod val="5000"/>
                      <a:lumOff val="95000"/>
                      <a:alpha val="20000"/>
                    </a:schemeClr>
                  </a:gs>
                  <a:gs pos="0">
                    <a:schemeClr val="bg1">
                      <a:alpha val="70000"/>
                    </a:schemeClr>
                  </a:gs>
                </a:gsLst>
                <a:lin ang="0" scaled="0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Прямая соединительная линия 77">
              <a:extLst>
                <a:ext uri="{FF2B5EF4-FFF2-40B4-BE49-F238E27FC236}">
                  <a16:creationId xmlns:a16="http://schemas.microsoft.com/office/drawing/2014/main" id="{C9FF029C-4140-E028-0902-2CE9C1958596}"/>
                </a:ext>
              </a:extLst>
            </p:cNvPr>
            <p:cNvCxnSpPr>
              <a:cxnSpLocks/>
            </p:cNvCxnSpPr>
            <p:nvPr/>
          </p:nvCxnSpPr>
          <p:spPr>
            <a:xfrm>
              <a:off x="5328920" y="5042165"/>
              <a:ext cx="3862316" cy="0"/>
            </a:xfrm>
            <a:prstGeom prst="line">
              <a:avLst/>
            </a:prstGeom>
            <a:ln>
              <a:gradFill flip="none" rotWithShape="1">
                <a:gsLst>
                  <a:gs pos="100000">
                    <a:schemeClr val="accent1">
                      <a:lumMod val="5000"/>
                      <a:lumOff val="95000"/>
                      <a:alpha val="20000"/>
                    </a:schemeClr>
                  </a:gs>
                  <a:gs pos="0">
                    <a:schemeClr val="bg1">
                      <a:alpha val="70000"/>
                    </a:schemeClr>
                  </a:gs>
                </a:gsLst>
                <a:lin ang="0" scaled="0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Прямая соединительная линия 78">
              <a:extLst>
                <a:ext uri="{FF2B5EF4-FFF2-40B4-BE49-F238E27FC236}">
                  <a16:creationId xmlns:a16="http://schemas.microsoft.com/office/drawing/2014/main" id="{DBDAC1B8-AC3D-61B9-289F-98B9F57D8CEF}"/>
                </a:ext>
              </a:extLst>
            </p:cNvPr>
            <p:cNvCxnSpPr>
              <a:cxnSpLocks/>
            </p:cNvCxnSpPr>
            <p:nvPr/>
          </p:nvCxnSpPr>
          <p:spPr>
            <a:xfrm>
              <a:off x="5328920" y="5258027"/>
              <a:ext cx="3862316" cy="0"/>
            </a:xfrm>
            <a:prstGeom prst="line">
              <a:avLst/>
            </a:prstGeom>
            <a:ln>
              <a:gradFill flip="none" rotWithShape="1">
                <a:gsLst>
                  <a:gs pos="100000">
                    <a:schemeClr val="accent1">
                      <a:lumMod val="5000"/>
                      <a:lumOff val="95000"/>
                      <a:alpha val="20000"/>
                    </a:schemeClr>
                  </a:gs>
                  <a:gs pos="0">
                    <a:schemeClr val="bg1">
                      <a:alpha val="70000"/>
                    </a:schemeClr>
                  </a:gs>
                </a:gsLst>
                <a:lin ang="0" scaled="0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Прямая соединительная линия 79">
              <a:extLst>
                <a:ext uri="{FF2B5EF4-FFF2-40B4-BE49-F238E27FC236}">
                  <a16:creationId xmlns:a16="http://schemas.microsoft.com/office/drawing/2014/main" id="{161CD4BB-273A-0248-80C7-2CDB8BE13AF0}"/>
                </a:ext>
              </a:extLst>
            </p:cNvPr>
            <p:cNvCxnSpPr>
              <a:cxnSpLocks/>
            </p:cNvCxnSpPr>
            <p:nvPr/>
          </p:nvCxnSpPr>
          <p:spPr>
            <a:xfrm>
              <a:off x="5328920" y="5473889"/>
              <a:ext cx="3862316" cy="0"/>
            </a:xfrm>
            <a:prstGeom prst="line">
              <a:avLst/>
            </a:prstGeom>
            <a:ln>
              <a:gradFill flip="none" rotWithShape="1">
                <a:gsLst>
                  <a:gs pos="100000">
                    <a:schemeClr val="accent1">
                      <a:lumMod val="5000"/>
                      <a:lumOff val="95000"/>
                      <a:alpha val="20000"/>
                    </a:schemeClr>
                  </a:gs>
                  <a:gs pos="0">
                    <a:schemeClr val="bg1">
                      <a:alpha val="70000"/>
                    </a:schemeClr>
                  </a:gs>
                </a:gsLst>
                <a:lin ang="0" scaled="0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Прямая соединительная линия 80">
              <a:extLst>
                <a:ext uri="{FF2B5EF4-FFF2-40B4-BE49-F238E27FC236}">
                  <a16:creationId xmlns:a16="http://schemas.microsoft.com/office/drawing/2014/main" id="{17585EFB-9929-842E-A271-3CD5E057CC6F}"/>
                </a:ext>
              </a:extLst>
            </p:cNvPr>
            <p:cNvCxnSpPr>
              <a:cxnSpLocks/>
            </p:cNvCxnSpPr>
            <p:nvPr/>
          </p:nvCxnSpPr>
          <p:spPr>
            <a:xfrm>
              <a:off x="5328920" y="5689751"/>
              <a:ext cx="3862316" cy="0"/>
            </a:xfrm>
            <a:prstGeom prst="line">
              <a:avLst/>
            </a:prstGeom>
            <a:ln>
              <a:gradFill flip="none" rotWithShape="1">
                <a:gsLst>
                  <a:gs pos="100000">
                    <a:schemeClr val="accent1">
                      <a:lumMod val="5000"/>
                      <a:lumOff val="95000"/>
                      <a:alpha val="20000"/>
                    </a:schemeClr>
                  </a:gs>
                  <a:gs pos="0">
                    <a:schemeClr val="bg1">
                      <a:alpha val="70000"/>
                    </a:schemeClr>
                  </a:gs>
                </a:gsLst>
                <a:lin ang="0" scaled="0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Прямая соединительная линия 81">
              <a:extLst>
                <a:ext uri="{FF2B5EF4-FFF2-40B4-BE49-F238E27FC236}">
                  <a16:creationId xmlns:a16="http://schemas.microsoft.com/office/drawing/2014/main" id="{65790EE8-8811-CC6E-8964-BA5D3DE4FC93}"/>
                </a:ext>
              </a:extLst>
            </p:cNvPr>
            <p:cNvCxnSpPr>
              <a:cxnSpLocks/>
            </p:cNvCxnSpPr>
            <p:nvPr/>
          </p:nvCxnSpPr>
          <p:spPr>
            <a:xfrm>
              <a:off x="5328920" y="5905613"/>
              <a:ext cx="3862316" cy="0"/>
            </a:xfrm>
            <a:prstGeom prst="line">
              <a:avLst/>
            </a:prstGeom>
            <a:ln>
              <a:gradFill flip="none" rotWithShape="1">
                <a:gsLst>
                  <a:gs pos="100000">
                    <a:schemeClr val="accent1">
                      <a:lumMod val="5000"/>
                      <a:lumOff val="95000"/>
                      <a:alpha val="20000"/>
                    </a:schemeClr>
                  </a:gs>
                  <a:gs pos="0">
                    <a:schemeClr val="bg1">
                      <a:alpha val="70000"/>
                    </a:schemeClr>
                  </a:gs>
                </a:gsLst>
                <a:lin ang="0" scaled="0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Прямая соединительная линия 82">
              <a:extLst>
                <a:ext uri="{FF2B5EF4-FFF2-40B4-BE49-F238E27FC236}">
                  <a16:creationId xmlns:a16="http://schemas.microsoft.com/office/drawing/2014/main" id="{9290E8EF-A131-8E99-181C-9568DB76045E}"/>
                </a:ext>
              </a:extLst>
            </p:cNvPr>
            <p:cNvCxnSpPr>
              <a:cxnSpLocks/>
            </p:cNvCxnSpPr>
            <p:nvPr/>
          </p:nvCxnSpPr>
          <p:spPr>
            <a:xfrm>
              <a:off x="5328920" y="6121475"/>
              <a:ext cx="3862316" cy="0"/>
            </a:xfrm>
            <a:prstGeom prst="line">
              <a:avLst/>
            </a:prstGeom>
            <a:ln>
              <a:gradFill flip="none" rotWithShape="1">
                <a:gsLst>
                  <a:gs pos="100000">
                    <a:schemeClr val="accent1">
                      <a:lumMod val="5000"/>
                      <a:lumOff val="95000"/>
                      <a:alpha val="20000"/>
                    </a:schemeClr>
                  </a:gs>
                  <a:gs pos="0">
                    <a:schemeClr val="bg1">
                      <a:alpha val="70000"/>
                    </a:schemeClr>
                  </a:gs>
                </a:gsLst>
                <a:lin ang="0" scaled="0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Прямая соединительная линия 83">
              <a:extLst>
                <a:ext uri="{FF2B5EF4-FFF2-40B4-BE49-F238E27FC236}">
                  <a16:creationId xmlns:a16="http://schemas.microsoft.com/office/drawing/2014/main" id="{AC305E3C-5F1F-23BC-5401-A8A6AFCA1CAB}"/>
                </a:ext>
              </a:extLst>
            </p:cNvPr>
            <p:cNvCxnSpPr>
              <a:cxnSpLocks/>
            </p:cNvCxnSpPr>
            <p:nvPr/>
          </p:nvCxnSpPr>
          <p:spPr>
            <a:xfrm>
              <a:off x="5328920" y="6337337"/>
              <a:ext cx="3862316" cy="0"/>
            </a:xfrm>
            <a:prstGeom prst="line">
              <a:avLst/>
            </a:prstGeom>
            <a:ln>
              <a:gradFill flip="none" rotWithShape="1">
                <a:gsLst>
                  <a:gs pos="100000">
                    <a:schemeClr val="accent1">
                      <a:lumMod val="5000"/>
                      <a:lumOff val="95000"/>
                      <a:alpha val="20000"/>
                    </a:schemeClr>
                  </a:gs>
                  <a:gs pos="0">
                    <a:schemeClr val="bg1">
                      <a:alpha val="70000"/>
                    </a:schemeClr>
                  </a:gs>
                </a:gsLst>
                <a:lin ang="0" scaled="0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Прямая соединительная линия 84">
              <a:extLst>
                <a:ext uri="{FF2B5EF4-FFF2-40B4-BE49-F238E27FC236}">
                  <a16:creationId xmlns:a16="http://schemas.microsoft.com/office/drawing/2014/main" id="{325B624E-A1BE-79D8-FCE8-B0CAB9D77A62}"/>
                </a:ext>
              </a:extLst>
            </p:cNvPr>
            <p:cNvCxnSpPr>
              <a:cxnSpLocks/>
            </p:cNvCxnSpPr>
            <p:nvPr/>
          </p:nvCxnSpPr>
          <p:spPr>
            <a:xfrm>
              <a:off x="5328920" y="6553200"/>
              <a:ext cx="3862316" cy="0"/>
            </a:xfrm>
            <a:prstGeom prst="line">
              <a:avLst/>
            </a:prstGeom>
            <a:ln>
              <a:gradFill flip="none" rotWithShape="1">
                <a:gsLst>
                  <a:gs pos="100000">
                    <a:schemeClr val="accent1">
                      <a:lumMod val="5000"/>
                      <a:lumOff val="95000"/>
                      <a:alpha val="20000"/>
                    </a:schemeClr>
                  </a:gs>
                  <a:gs pos="0">
                    <a:schemeClr val="bg1">
                      <a:alpha val="70000"/>
                    </a:schemeClr>
                  </a:gs>
                </a:gsLst>
                <a:lin ang="0" scaled="0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88" name="Рисунок 87">
            <a:extLst>
              <a:ext uri="{FF2B5EF4-FFF2-40B4-BE49-F238E27FC236}">
                <a16:creationId xmlns:a16="http://schemas.microsoft.com/office/drawing/2014/main" id="{EB73C372-F1A8-8934-99F5-2934D331F06E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64462" t="5945" r="2582" b="61980"/>
          <a:stretch>
            <a:fillRect/>
          </a:stretch>
        </p:blipFill>
        <p:spPr>
          <a:xfrm rot="21304142">
            <a:off x="12406996" y="4253707"/>
            <a:ext cx="1959996" cy="178769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ED128AF-92F9-A568-E4B7-40AABB81792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843407" y="1549930"/>
            <a:ext cx="540000" cy="54000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A31E2E3-D61C-A0D5-A318-6C65494BCB6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210628" y="1549930"/>
            <a:ext cx="540000" cy="540000"/>
          </a:xfrm>
          <a:prstGeom prst="rect">
            <a:avLst/>
          </a:prstGeom>
        </p:spPr>
      </p:pic>
      <p:sp>
        <p:nvSpPr>
          <p:cNvPr id="4" name="Text 0">
            <a:extLst>
              <a:ext uri="{FF2B5EF4-FFF2-40B4-BE49-F238E27FC236}">
                <a16:creationId xmlns:a16="http://schemas.microsoft.com/office/drawing/2014/main" id="{162B332E-67E0-2486-44DB-2230D7DF7D45}"/>
              </a:ext>
            </a:extLst>
          </p:cNvPr>
          <p:cNvSpPr/>
          <p:nvPr/>
        </p:nvSpPr>
        <p:spPr>
          <a:xfrm>
            <a:off x="444116" y="459543"/>
            <a:ext cx="9101567" cy="72794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4799"/>
              </a:lnSpc>
            </a:pPr>
            <a:r>
              <a:rPr lang="ru-RU" sz="4799" dirty="0">
                <a:solidFill>
                  <a:srgbClr val="FFFFFF">
                    <a:alpha val="100000"/>
                  </a:srgbClr>
                </a:solidFill>
                <a:latin typeface="SB Sans Display" panose="020B0503040504020204" pitchFamily="34" charset="0"/>
                <a:cs typeface="SB Sans Display" panose="020B0503040504020204" pitchFamily="34" charset="0"/>
              </a:rPr>
              <a:t>Ещё раз про призы</a:t>
            </a:r>
          </a:p>
        </p:txBody>
      </p:sp>
    </p:spTree>
    <p:extLst>
      <p:ext uri="{BB962C8B-B14F-4D97-AF65-F5344CB8AC3E}">
        <p14:creationId xmlns:p14="http://schemas.microsoft.com/office/powerpoint/2010/main" val="19244482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09BB3B-6C5A-6CC8-A0E6-C9B12A0DD8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" name="Image 0" descr=" ">
            <a:extLst>
              <a:ext uri="{FF2B5EF4-FFF2-40B4-BE49-F238E27FC236}">
                <a16:creationId xmlns:a16="http://schemas.microsoft.com/office/drawing/2014/main" id="{0CA05A0C-36DD-FF9F-2B82-995C9E4103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9746166" y="0"/>
            <a:ext cx="4884234" cy="8228529"/>
          </a:xfrm>
          <a:prstGeom prst="rect">
            <a:avLst/>
          </a:prstGeom>
        </p:spPr>
      </p:pic>
      <p:pic>
        <p:nvPicPr>
          <p:cNvPr id="70" name="Рисунок 69">
            <a:extLst>
              <a:ext uri="{FF2B5EF4-FFF2-40B4-BE49-F238E27FC236}">
                <a16:creationId xmlns:a16="http://schemas.microsoft.com/office/drawing/2014/main" id="{308B4ABB-BF62-CE78-C0D1-D9E886528C2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48000"/>
          </a:blip>
          <a:srcRect l="-5512" t="11630" r="49105" b="54302"/>
          <a:stretch>
            <a:fillRect/>
          </a:stretch>
        </p:blipFill>
        <p:spPr>
          <a:xfrm>
            <a:off x="1004733" y="0"/>
            <a:ext cx="13625667" cy="8229600"/>
          </a:xfrm>
          <a:prstGeom prst="rect">
            <a:avLst/>
          </a:prstGeom>
        </p:spPr>
      </p:pic>
      <p:sp>
        <p:nvSpPr>
          <p:cNvPr id="107" name="Скругленный прямоугольник 106">
            <a:extLst>
              <a:ext uri="{FF2B5EF4-FFF2-40B4-BE49-F238E27FC236}">
                <a16:creationId xmlns:a16="http://schemas.microsoft.com/office/drawing/2014/main" id="{7F7776CB-F2A2-590B-6592-69766C4E9D99}"/>
              </a:ext>
            </a:extLst>
          </p:cNvPr>
          <p:cNvSpPr/>
          <p:nvPr/>
        </p:nvSpPr>
        <p:spPr>
          <a:xfrm>
            <a:off x="3803904" y="3113293"/>
            <a:ext cx="3366784" cy="3942393"/>
          </a:xfrm>
          <a:prstGeom prst="roundRect">
            <a:avLst>
              <a:gd name="adj" fmla="val 5483"/>
            </a:avLst>
          </a:prstGeom>
          <a:gradFill>
            <a:gsLst>
              <a:gs pos="0">
                <a:srgbClr val="EEF3FF">
                  <a:alpha val="30000"/>
                </a:srgbClr>
              </a:gs>
              <a:gs pos="53000">
                <a:srgbClr val="323434">
                  <a:alpha val="0"/>
                </a:srgb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8" name="Скругленный прямоугольник 107">
            <a:extLst>
              <a:ext uri="{FF2B5EF4-FFF2-40B4-BE49-F238E27FC236}">
                <a16:creationId xmlns:a16="http://schemas.microsoft.com/office/drawing/2014/main" id="{2BBC22E2-AA21-77F5-4095-6F254934171F}"/>
              </a:ext>
            </a:extLst>
          </p:cNvPr>
          <p:cNvSpPr/>
          <p:nvPr/>
        </p:nvSpPr>
        <p:spPr>
          <a:xfrm>
            <a:off x="7306655" y="3117626"/>
            <a:ext cx="3366784" cy="3942393"/>
          </a:xfrm>
          <a:prstGeom prst="roundRect">
            <a:avLst>
              <a:gd name="adj" fmla="val 5483"/>
            </a:avLst>
          </a:prstGeom>
          <a:gradFill>
            <a:gsLst>
              <a:gs pos="0">
                <a:srgbClr val="EEF3FF">
                  <a:alpha val="30000"/>
                </a:srgbClr>
              </a:gs>
              <a:gs pos="53000">
                <a:srgbClr val="323434">
                  <a:alpha val="0"/>
                </a:srgb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9" name="Скругленный прямоугольник 108">
            <a:extLst>
              <a:ext uri="{FF2B5EF4-FFF2-40B4-BE49-F238E27FC236}">
                <a16:creationId xmlns:a16="http://schemas.microsoft.com/office/drawing/2014/main" id="{E7FAD053-7209-0492-990A-4E6D0C8573D7}"/>
              </a:ext>
            </a:extLst>
          </p:cNvPr>
          <p:cNvSpPr/>
          <p:nvPr/>
        </p:nvSpPr>
        <p:spPr>
          <a:xfrm>
            <a:off x="10825465" y="3108960"/>
            <a:ext cx="3366784" cy="3942393"/>
          </a:xfrm>
          <a:prstGeom prst="roundRect">
            <a:avLst>
              <a:gd name="adj" fmla="val 5483"/>
            </a:avLst>
          </a:prstGeom>
          <a:gradFill>
            <a:gsLst>
              <a:gs pos="0">
                <a:srgbClr val="EEF3FF">
                  <a:alpha val="30000"/>
                </a:srgbClr>
              </a:gs>
              <a:gs pos="53000">
                <a:srgbClr val="323434">
                  <a:alpha val="0"/>
                </a:srgb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1" name="Text 1">
            <a:extLst>
              <a:ext uri="{FF2B5EF4-FFF2-40B4-BE49-F238E27FC236}">
                <a16:creationId xmlns:a16="http://schemas.microsoft.com/office/drawing/2014/main" id="{A9EF2055-1A77-C2C3-7CEE-7AE71DE4DD15}"/>
              </a:ext>
            </a:extLst>
          </p:cNvPr>
          <p:cNvSpPr/>
          <p:nvPr/>
        </p:nvSpPr>
        <p:spPr>
          <a:xfrm>
            <a:off x="2779563" y="1615982"/>
            <a:ext cx="12984054" cy="162056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r>
              <a:rPr lang="ru-RU" sz="3200" dirty="0">
                <a:solidFill>
                  <a:schemeClr val="bg1"/>
                </a:solidFill>
                <a:latin typeface="SB Sans Display" panose="020B0503040504020204" pitchFamily="34" charset="0"/>
                <a:cs typeface="SB Sans Display" panose="020B0503040504020204" pitchFamily="34" charset="0"/>
              </a:rPr>
              <a:t>Размер стипендии в Рейтинге 1 зависит </a:t>
            </a:r>
            <a:br>
              <a:rPr lang="ru-RU" sz="3200" dirty="0">
                <a:solidFill>
                  <a:schemeClr val="bg1"/>
                </a:solidFill>
                <a:latin typeface="SB Sans Display" panose="020B0503040504020204" pitchFamily="34" charset="0"/>
                <a:cs typeface="SB Sans Display" panose="020B0503040504020204" pitchFamily="34" charset="0"/>
              </a:rPr>
            </a:br>
            <a:r>
              <a:rPr lang="ru-RU" sz="3200" b="1" dirty="0">
                <a:solidFill>
                  <a:schemeClr val="bg1"/>
                </a:solidFill>
                <a:latin typeface="SB Sans Display Semibold" panose="020B0503040504020204" pitchFamily="34" charset="0"/>
                <a:cs typeface="SB Sans Display Semibold" panose="020B0503040504020204" pitchFamily="34" charset="0"/>
              </a:rPr>
              <a:t>от числа вузов с более 100 студентов-участников</a:t>
            </a:r>
          </a:p>
        </p:txBody>
      </p:sp>
      <p:sp>
        <p:nvSpPr>
          <p:cNvPr id="92" name="Скругленный прямоугольник 91">
            <a:extLst>
              <a:ext uri="{FF2B5EF4-FFF2-40B4-BE49-F238E27FC236}">
                <a16:creationId xmlns:a16="http://schemas.microsoft.com/office/drawing/2014/main" id="{433108B8-53D7-299A-2715-6209A94DE417}"/>
              </a:ext>
            </a:extLst>
          </p:cNvPr>
          <p:cNvSpPr/>
          <p:nvPr/>
        </p:nvSpPr>
        <p:spPr>
          <a:xfrm rot="10800000" flipH="1">
            <a:off x="438150" y="1403496"/>
            <a:ext cx="13754099" cy="1446027"/>
          </a:xfrm>
          <a:prstGeom prst="roundRect">
            <a:avLst>
              <a:gd name="adj" fmla="val 19323"/>
            </a:avLst>
          </a:prstGeom>
          <a:noFill/>
          <a:ln w="31750">
            <a:gradFill flip="none" rotWithShape="1">
              <a:gsLst>
                <a:gs pos="0">
                  <a:srgbClr val="00B0F0"/>
                </a:gs>
                <a:gs pos="100000">
                  <a:srgbClr val="00C265"/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3" name="Рисунок 92">
            <a:extLst>
              <a:ext uri="{FF2B5EF4-FFF2-40B4-BE49-F238E27FC236}">
                <a16:creationId xmlns:a16="http://schemas.microsoft.com/office/drawing/2014/main" id="{9F5F5FE3-AFCE-DF7E-1025-1D6C4C89213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64462" t="5945" r="2582" b="61980"/>
          <a:stretch>
            <a:fillRect/>
          </a:stretch>
        </p:blipFill>
        <p:spPr>
          <a:xfrm rot="21304142">
            <a:off x="511354" y="1476792"/>
            <a:ext cx="1959996" cy="1787690"/>
          </a:xfrm>
          <a:prstGeom prst="rect">
            <a:avLst/>
          </a:prstGeom>
        </p:spPr>
      </p:pic>
      <p:sp>
        <p:nvSpPr>
          <p:cNvPr id="94" name="TextBox 93">
            <a:extLst>
              <a:ext uri="{FF2B5EF4-FFF2-40B4-BE49-F238E27FC236}">
                <a16:creationId xmlns:a16="http://schemas.microsoft.com/office/drawing/2014/main" id="{0D88799C-C30A-0990-E82E-45E126D2C3DC}"/>
              </a:ext>
            </a:extLst>
          </p:cNvPr>
          <p:cNvSpPr txBox="1"/>
          <p:nvPr/>
        </p:nvSpPr>
        <p:spPr>
          <a:xfrm>
            <a:off x="1165836" y="7254668"/>
            <a:ext cx="13715962" cy="584775"/>
          </a:xfrm>
          <a:prstGeom prst="rect">
            <a:avLst/>
          </a:prstGeom>
          <a:noFill/>
        </p:spPr>
        <p:txBody>
          <a:bodyPr wrap="square" lIns="0" anchor="t">
            <a:spAutoFit/>
          </a:bodyPr>
          <a:lstStyle/>
          <a:p>
            <a:r>
              <a:rPr lang="ru-RU" sz="1600" dirty="0">
                <a:solidFill>
                  <a:schemeClr val="bg1">
                    <a:alpha val="80000"/>
                  </a:schemeClr>
                </a:solidFill>
                <a:latin typeface="SB Sans Display" panose="020B0503040504020204" pitchFamily="34" charset="0"/>
                <a:ea typeface="Kanit Light" pitchFamily="34" charset="-122"/>
                <a:cs typeface="SB Sans Display" panose="020B0503040504020204" pitchFamily="34" charset="0"/>
              </a:rPr>
              <a:t>На дату завершения регистрации (15.11.2025) ВУЗы с менее чем 100 участниками, будут переведены в команду</a:t>
            </a:r>
          </a:p>
          <a:p>
            <a:r>
              <a:rPr lang="ru-RU" sz="1600" dirty="0">
                <a:solidFill>
                  <a:schemeClr val="bg1">
                    <a:alpha val="80000"/>
                  </a:schemeClr>
                </a:solidFill>
                <a:latin typeface="SB Sans Display" panose="020B0503040504020204" pitchFamily="34" charset="0"/>
                <a:ea typeface="Kanit Light" pitchFamily="34" charset="-122"/>
                <a:cs typeface="SB Sans Display" panose="020B0503040504020204" pitchFamily="34" charset="0"/>
              </a:rPr>
              <a:t>«Сборная ВУЗов», а их ВУЗ будет исключён из рейтинга ВУЗов  </a:t>
            </a:r>
          </a:p>
        </p:txBody>
      </p:sp>
      <p:pic>
        <p:nvPicPr>
          <p:cNvPr id="95" name="Рисунок 94">
            <a:extLst>
              <a:ext uri="{FF2B5EF4-FFF2-40B4-BE49-F238E27FC236}">
                <a16:creationId xmlns:a16="http://schemas.microsoft.com/office/drawing/2014/main" id="{005EE0D3-F653-6932-C0E0-AF0C136F76E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93180" y="7277055"/>
            <a:ext cx="540000" cy="540000"/>
          </a:xfrm>
          <a:prstGeom prst="rect">
            <a:avLst/>
          </a:prstGeom>
        </p:spPr>
      </p:pic>
      <p:sp>
        <p:nvSpPr>
          <p:cNvPr id="98" name="TextBox 97">
            <a:extLst>
              <a:ext uri="{FF2B5EF4-FFF2-40B4-BE49-F238E27FC236}">
                <a16:creationId xmlns:a16="http://schemas.microsoft.com/office/drawing/2014/main" id="{2A3BC15A-451A-4BB1-E87D-4AEBD6CE1482}"/>
              </a:ext>
            </a:extLst>
          </p:cNvPr>
          <p:cNvSpPr txBox="1"/>
          <p:nvPr/>
        </p:nvSpPr>
        <p:spPr>
          <a:xfrm>
            <a:off x="364998" y="3346704"/>
            <a:ext cx="334787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SB Sans Display" panose="020B0503040504020204" pitchFamily="34" charset="0"/>
                <a:cs typeface="SB Sans Display" panose="020B0503040504020204" pitchFamily="34" charset="0"/>
              </a:rPr>
              <a:t>Число ВУЗов, в которых более 100 студентов зарегистрировались </a:t>
            </a:r>
            <a:br>
              <a:rPr lang="ru-RU" dirty="0">
                <a:solidFill>
                  <a:schemeClr val="bg1"/>
                </a:solidFill>
                <a:latin typeface="SB Sans Display" panose="020B0503040504020204" pitchFamily="34" charset="0"/>
                <a:cs typeface="SB Sans Display" panose="020B0503040504020204" pitchFamily="34" charset="0"/>
              </a:rPr>
            </a:br>
            <a:r>
              <a:rPr lang="ru-RU" dirty="0">
                <a:solidFill>
                  <a:schemeClr val="bg1"/>
                </a:solidFill>
                <a:latin typeface="SB Sans Display" panose="020B0503040504020204" pitchFamily="34" charset="0"/>
                <a:cs typeface="SB Sans Display" panose="020B0503040504020204" pitchFamily="34" charset="0"/>
              </a:rPr>
              <a:t>в турнире</a:t>
            </a: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C56B8405-3F93-7713-2202-BAD04C663D9E}"/>
              </a:ext>
            </a:extLst>
          </p:cNvPr>
          <p:cNvSpPr txBox="1"/>
          <p:nvPr/>
        </p:nvSpPr>
        <p:spPr>
          <a:xfrm>
            <a:off x="4419908" y="3346704"/>
            <a:ext cx="21797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rgbClr val="00C265"/>
                </a:solidFill>
                <a:latin typeface="SB Sans Display" panose="020B0503040504020204" pitchFamily="34" charset="0"/>
                <a:cs typeface="SB Sans Display" panose="020B0503040504020204" pitchFamily="34" charset="0"/>
              </a:rPr>
              <a:t>Менее </a:t>
            </a:r>
            <a:r>
              <a:rPr lang="ru-RU" sz="2400" dirty="0">
                <a:solidFill>
                  <a:srgbClr val="00C265"/>
                </a:solidFill>
                <a:latin typeface="SB Sans Display" panose="020B0503040504020204" pitchFamily="34" charset="0"/>
                <a:cs typeface="SB Sans Display" panose="020B0503040504020204" pitchFamily="34" charset="0"/>
              </a:rPr>
              <a:t>31</a:t>
            </a:r>
            <a:endParaRPr lang="ru-RU" dirty="0">
              <a:solidFill>
                <a:srgbClr val="00C265"/>
              </a:solidFill>
              <a:latin typeface="SB Sans Display" panose="020B0503040504020204" pitchFamily="34" charset="0"/>
              <a:cs typeface="SB Sans Display" panose="020B0503040504020204" pitchFamily="34" charset="0"/>
            </a:endParaRP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60A33357-2AF8-9BA5-05D4-A92C3DF44D46}"/>
              </a:ext>
            </a:extLst>
          </p:cNvPr>
          <p:cNvSpPr txBox="1"/>
          <p:nvPr/>
        </p:nvSpPr>
        <p:spPr>
          <a:xfrm>
            <a:off x="364998" y="4938938"/>
            <a:ext cx="265490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SB Sans Display" panose="020B0503040504020204" pitchFamily="34" charset="0"/>
                <a:cs typeface="SB Sans Display" panose="020B0503040504020204" pitchFamily="34" charset="0"/>
              </a:rPr>
              <a:t>Размер стипендии </a:t>
            </a:r>
            <a:br>
              <a:rPr lang="ru-RU" dirty="0">
                <a:solidFill>
                  <a:schemeClr val="bg1"/>
                </a:solidFill>
                <a:latin typeface="SB Sans Display" panose="020B0503040504020204" pitchFamily="34" charset="0"/>
                <a:cs typeface="SB Sans Display" panose="020B0503040504020204" pitchFamily="34" charset="0"/>
              </a:rPr>
            </a:br>
            <a:r>
              <a:rPr lang="ru-RU" dirty="0">
                <a:solidFill>
                  <a:schemeClr val="bg1"/>
                </a:solidFill>
                <a:latin typeface="SB Sans Display" panose="020B0503040504020204" pitchFamily="34" charset="0"/>
                <a:cs typeface="SB Sans Display" panose="020B0503040504020204" pitchFamily="34" charset="0"/>
              </a:rPr>
              <a:t>за первые 3 места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ABAF8918-00B7-8EE2-0A7B-38B66FADEC6A}"/>
              </a:ext>
            </a:extLst>
          </p:cNvPr>
          <p:cNvSpPr txBox="1"/>
          <p:nvPr/>
        </p:nvSpPr>
        <p:spPr>
          <a:xfrm>
            <a:off x="7900185" y="3346704"/>
            <a:ext cx="21797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rgbClr val="00C265"/>
                </a:solidFill>
                <a:latin typeface="SB Sans Display" panose="020B0503040504020204" pitchFamily="34" charset="0"/>
                <a:cs typeface="SB Sans Display" panose="020B0503040504020204" pitchFamily="34" charset="0"/>
              </a:rPr>
              <a:t>От </a:t>
            </a:r>
            <a:r>
              <a:rPr lang="ru-RU" sz="2400" dirty="0">
                <a:solidFill>
                  <a:srgbClr val="00C265"/>
                </a:solidFill>
                <a:latin typeface="SB Sans Display" panose="020B0503040504020204" pitchFamily="34" charset="0"/>
                <a:cs typeface="SB Sans Display" panose="020B0503040504020204" pitchFamily="34" charset="0"/>
              </a:rPr>
              <a:t>31</a:t>
            </a:r>
            <a:r>
              <a:rPr lang="ru-RU" dirty="0">
                <a:solidFill>
                  <a:srgbClr val="00C265"/>
                </a:solidFill>
                <a:latin typeface="SB Sans Display" panose="020B0503040504020204" pitchFamily="34" charset="0"/>
                <a:cs typeface="SB Sans Display" panose="020B0503040504020204" pitchFamily="34" charset="0"/>
              </a:rPr>
              <a:t> до </a:t>
            </a:r>
            <a:r>
              <a:rPr lang="ru-RU" sz="2400" dirty="0">
                <a:solidFill>
                  <a:srgbClr val="00C265"/>
                </a:solidFill>
                <a:latin typeface="SB Sans Display" panose="020B0503040504020204" pitchFamily="34" charset="0"/>
                <a:cs typeface="SB Sans Display" panose="020B0503040504020204" pitchFamily="34" charset="0"/>
              </a:rPr>
              <a:t>50</a:t>
            </a:r>
            <a:endParaRPr lang="ru-RU" dirty="0">
              <a:solidFill>
                <a:srgbClr val="00C265"/>
              </a:solidFill>
              <a:latin typeface="SB Sans Display" panose="020B0503040504020204" pitchFamily="34" charset="0"/>
              <a:cs typeface="SB Sans Display" panose="020B0503040504020204" pitchFamily="34" charset="0"/>
            </a:endParaRP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3D6F2709-BE7B-6652-3C68-4F8599A4AD83}"/>
              </a:ext>
            </a:extLst>
          </p:cNvPr>
          <p:cNvSpPr txBox="1"/>
          <p:nvPr/>
        </p:nvSpPr>
        <p:spPr>
          <a:xfrm>
            <a:off x="11402936" y="3346704"/>
            <a:ext cx="21797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rgbClr val="00C265"/>
                </a:solidFill>
                <a:latin typeface="SB Sans Display" panose="020B0503040504020204" pitchFamily="34" charset="0"/>
                <a:cs typeface="SB Sans Display" panose="020B0503040504020204" pitchFamily="34" charset="0"/>
              </a:rPr>
              <a:t>От </a:t>
            </a:r>
            <a:r>
              <a:rPr lang="ru-RU" sz="2400" dirty="0">
                <a:solidFill>
                  <a:srgbClr val="00C265"/>
                </a:solidFill>
                <a:latin typeface="SB Sans Display" panose="020B0503040504020204" pitchFamily="34" charset="0"/>
                <a:cs typeface="SB Sans Display" panose="020B0503040504020204" pitchFamily="34" charset="0"/>
              </a:rPr>
              <a:t>51</a:t>
            </a:r>
            <a:r>
              <a:rPr lang="ru-RU" dirty="0">
                <a:solidFill>
                  <a:srgbClr val="00C265"/>
                </a:solidFill>
                <a:latin typeface="SB Sans Display" panose="020B0503040504020204" pitchFamily="34" charset="0"/>
                <a:cs typeface="SB Sans Display" panose="020B0503040504020204" pitchFamily="34" charset="0"/>
              </a:rPr>
              <a:t> до </a:t>
            </a:r>
            <a:r>
              <a:rPr lang="ru-RU" sz="2400" dirty="0">
                <a:solidFill>
                  <a:srgbClr val="00C265"/>
                </a:solidFill>
                <a:latin typeface="SB Sans Display" panose="020B0503040504020204" pitchFamily="34" charset="0"/>
                <a:cs typeface="SB Sans Display" panose="020B0503040504020204" pitchFamily="34" charset="0"/>
              </a:rPr>
              <a:t>100</a:t>
            </a:r>
            <a:endParaRPr lang="ru-RU" dirty="0">
              <a:solidFill>
                <a:srgbClr val="00C265"/>
              </a:solidFill>
              <a:latin typeface="SB Sans Display" panose="020B0503040504020204" pitchFamily="34" charset="0"/>
              <a:cs typeface="SB Sans Display" panose="020B0503040504020204" pitchFamily="34" charset="0"/>
            </a:endParaRPr>
          </a:p>
        </p:txBody>
      </p:sp>
      <p:grpSp>
        <p:nvGrpSpPr>
          <p:cNvPr id="118" name="Группа 117">
            <a:extLst>
              <a:ext uri="{FF2B5EF4-FFF2-40B4-BE49-F238E27FC236}">
                <a16:creationId xmlns:a16="http://schemas.microsoft.com/office/drawing/2014/main" id="{B339D722-4D21-EE6F-7A91-077B79575EAE}"/>
              </a:ext>
            </a:extLst>
          </p:cNvPr>
          <p:cNvGrpSpPr/>
          <p:nvPr/>
        </p:nvGrpSpPr>
        <p:grpSpPr>
          <a:xfrm>
            <a:off x="4210439" y="5004816"/>
            <a:ext cx="2553714" cy="1559676"/>
            <a:chOff x="4282210" y="4937760"/>
            <a:chExt cx="2553714" cy="1559676"/>
          </a:xfrm>
        </p:grpSpPr>
        <p:sp>
          <p:nvSpPr>
            <p:cNvPr id="112" name="Скругленный прямоугольник 111">
              <a:extLst>
                <a:ext uri="{FF2B5EF4-FFF2-40B4-BE49-F238E27FC236}">
                  <a16:creationId xmlns:a16="http://schemas.microsoft.com/office/drawing/2014/main" id="{E9649665-90F6-7307-B3CA-3D86FB04195D}"/>
                </a:ext>
              </a:extLst>
            </p:cNvPr>
            <p:cNvSpPr/>
            <p:nvPr/>
          </p:nvSpPr>
          <p:spPr>
            <a:xfrm flipH="1">
              <a:off x="4295534" y="4937760"/>
              <a:ext cx="1188000" cy="456300"/>
            </a:xfrm>
            <a:prstGeom prst="roundRect">
              <a:avLst>
                <a:gd name="adj" fmla="val 50000"/>
              </a:avLst>
            </a:prstGeom>
            <a:noFill/>
            <a:ln w="31750">
              <a:gradFill flip="none" rotWithShape="1">
                <a:gsLst>
                  <a:gs pos="0">
                    <a:srgbClr val="00B0F0"/>
                  </a:gs>
                  <a:gs pos="100000">
                    <a:srgbClr val="00C265"/>
                  </a:gs>
                </a:gsLst>
                <a:lin ang="0" scaled="1"/>
                <a:tileRect/>
              </a:gra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tabLst>
                  <a:tab pos="6253163" algn="l"/>
                </a:tabLst>
              </a:pPr>
              <a:r>
                <a:rPr lang="en-US" dirty="0">
                  <a:solidFill>
                    <a:srgbClr val="00C265"/>
                  </a:solidFill>
                  <a:latin typeface="SB Sans Display" panose="020B0503040504020204" pitchFamily="34" charset="0"/>
                  <a:ea typeface="Martel Sans" pitchFamily="34" charset="-122"/>
                  <a:cs typeface="SB Sans Display" panose="020B0503040504020204" pitchFamily="34" charset="0"/>
                </a:rPr>
                <a:t>1 </a:t>
              </a:r>
              <a:r>
                <a:rPr lang="ru-RU" dirty="0">
                  <a:solidFill>
                    <a:srgbClr val="00C265"/>
                  </a:solidFill>
                  <a:latin typeface="SB Sans Display" panose="020B0503040504020204" pitchFamily="34" charset="0"/>
                  <a:ea typeface="Martel Sans" pitchFamily="34" charset="-122"/>
                  <a:cs typeface="SB Sans Display" panose="020B0503040504020204" pitchFamily="34" charset="0"/>
                </a:rPr>
                <a:t>место</a:t>
              </a:r>
            </a:p>
          </p:txBody>
        </p:sp>
        <p:sp>
          <p:nvSpPr>
            <p:cNvPr id="113" name="TextBox 112">
              <a:extLst>
                <a:ext uri="{FF2B5EF4-FFF2-40B4-BE49-F238E27FC236}">
                  <a16:creationId xmlns:a16="http://schemas.microsoft.com/office/drawing/2014/main" id="{6B2C5AB0-4FDB-9540-6D66-A0E830447FD1}"/>
                </a:ext>
              </a:extLst>
            </p:cNvPr>
            <p:cNvSpPr txBox="1"/>
            <p:nvPr/>
          </p:nvSpPr>
          <p:spPr>
            <a:xfrm>
              <a:off x="5575924" y="4992624"/>
              <a:ext cx="1260000" cy="3416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lvl="1">
                <a:lnSpc>
                  <a:spcPct val="90000"/>
                </a:lnSpc>
                <a:buClr>
                  <a:srgbClr val="00C265"/>
                </a:buClr>
              </a:pPr>
              <a:r>
                <a:rPr lang="ru-RU" b="1" dirty="0">
                  <a:solidFill>
                    <a:schemeClr val="bg1"/>
                  </a:solidFill>
                  <a:latin typeface="SB Sans Display Semibold" panose="020B0503040504020204" pitchFamily="34" charset="0"/>
                  <a:ea typeface="Martel Sans" pitchFamily="34" charset="-122"/>
                  <a:cs typeface="SB Sans Display Semibold" panose="020B0503040504020204" pitchFamily="34" charset="0"/>
                </a:rPr>
                <a:t>15 000 ₽</a:t>
              </a:r>
            </a:p>
          </p:txBody>
        </p:sp>
        <p:sp>
          <p:nvSpPr>
            <p:cNvPr id="114" name="Скругленный прямоугольник 113">
              <a:extLst>
                <a:ext uri="{FF2B5EF4-FFF2-40B4-BE49-F238E27FC236}">
                  <a16:creationId xmlns:a16="http://schemas.microsoft.com/office/drawing/2014/main" id="{D93D1E8A-041E-BBA1-1DE5-A43827D1CF7F}"/>
                </a:ext>
              </a:extLst>
            </p:cNvPr>
            <p:cNvSpPr/>
            <p:nvPr/>
          </p:nvSpPr>
          <p:spPr>
            <a:xfrm flipH="1">
              <a:off x="4282210" y="5507736"/>
              <a:ext cx="1188000" cy="456300"/>
            </a:xfrm>
            <a:prstGeom prst="roundRect">
              <a:avLst>
                <a:gd name="adj" fmla="val 50000"/>
              </a:avLst>
            </a:prstGeom>
            <a:noFill/>
            <a:ln w="31750">
              <a:gradFill flip="none" rotWithShape="1">
                <a:gsLst>
                  <a:gs pos="0">
                    <a:srgbClr val="00B0F0"/>
                  </a:gs>
                  <a:gs pos="100000">
                    <a:srgbClr val="00C265"/>
                  </a:gs>
                </a:gsLst>
                <a:lin ang="0" scaled="1"/>
                <a:tileRect/>
              </a:gra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tabLst>
                  <a:tab pos="6253163" algn="l"/>
                </a:tabLst>
              </a:pPr>
              <a:r>
                <a:rPr lang="ru-RU" dirty="0">
                  <a:solidFill>
                    <a:srgbClr val="00C265"/>
                  </a:solidFill>
                  <a:latin typeface="SB Sans Display" panose="020B0503040504020204" pitchFamily="34" charset="0"/>
                  <a:ea typeface="Martel Sans" pitchFamily="34" charset="-122"/>
                  <a:cs typeface="SB Sans Display" panose="020B0503040504020204" pitchFamily="34" charset="0"/>
                </a:rPr>
                <a:t>2</a:t>
              </a:r>
              <a:r>
                <a:rPr lang="en-US" dirty="0">
                  <a:solidFill>
                    <a:srgbClr val="00C265"/>
                  </a:solidFill>
                  <a:latin typeface="SB Sans Display" panose="020B0503040504020204" pitchFamily="34" charset="0"/>
                  <a:ea typeface="Martel Sans" pitchFamily="34" charset="-122"/>
                  <a:cs typeface="SB Sans Display" panose="020B0503040504020204" pitchFamily="34" charset="0"/>
                </a:rPr>
                <a:t> </a:t>
              </a:r>
              <a:r>
                <a:rPr lang="ru-RU" dirty="0">
                  <a:solidFill>
                    <a:srgbClr val="00C265"/>
                  </a:solidFill>
                  <a:latin typeface="SB Sans Display" panose="020B0503040504020204" pitchFamily="34" charset="0"/>
                  <a:ea typeface="Martel Sans" pitchFamily="34" charset="-122"/>
                  <a:cs typeface="SB Sans Display" panose="020B0503040504020204" pitchFamily="34" charset="0"/>
                </a:rPr>
                <a:t>место</a:t>
              </a:r>
            </a:p>
          </p:txBody>
        </p:sp>
        <p:sp>
          <p:nvSpPr>
            <p:cNvPr id="115" name="TextBox 114">
              <a:extLst>
                <a:ext uri="{FF2B5EF4-FFF2-40B4-BE49-F238E27FC236}">
                  <a16:creationId xmlns:a16="http://schemas.microsoft.com/office/drawing/2014/main" id="{5C4FB81E-9A79-DBB5-0BB1-7502301DE2D6}"/>
                </a:ext>
              </a:extLst>
            </p:cNvPr>
            <p:cNvSpPr txBox="1"/>
            <p:nvPr/>
          </p:nvSpPr>
          <p:spPr>
            <a:xfrm>
              <a:off x="5562600" y="5562600"/>
              <a:ext cx="1260000" cy="3416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lvl="1">
                <a:lnSpc>
                  <a:spcPct val="90000"/>
                </a:lnSpc>
                <a:buClr>
                  <a:srgbClr val="00C265"/>
                </a:buClr>
              </a:pPr>
              <a:r>
                <a:rPr lang="ru-RU" b="1" dirty="0">
                  <a:solidFill>
                    <a:schemeClr val="bg1"/>
                  </a:solidFill>
                  <a:latin typeface="SB Sans Display Semibold" panose="020B0503040504020204" pitchFamily="34" charset="0"/>
                  <a:ea typeface="Martel Sans" pitchFamily="34" charset="-122"/>
                  <a:cs typeface="SB Sans Display Semibold" panose="020B0503040504020204" pitchFamily="34" charset="0"/>
                </a:rPr>
                <a:t>12 000 ₽</a:t>
              </a:r>
            </a:p>
          </p:txBody>
        </p:sp>
        <p:sp>
          <p:nvSpPr>
            <p:cNvPr id="116" name="Скругленный прямоугольник 115">
              <a:extLst>
                <a:ext uri="{FF2B5EF4-FFF2-40B4-BE49-F238E27FC236}">
                  <a16:creationId xmlns:a16="http://schemas.microsoft.com/office/drawing/2014/main" id="{ED3235F7-D20F-F78E-3BB5-54336840B2F3}"/>
                </a:ext>
              </a:extLst>
            </p:cNvPr>
            <p:cNvSpPr/>
            <p:nvPr/>
          </p:nvSpPr>
          <p:spPr>
            <a:xfrm flipH="1">
              <a:off x="4282210" y="6041136"/>
              <a:ext cx="1188000" cy="456300"/>
            </a:xfrm>
            <a:prstGeom prst="roundRect">
              <a:avLst>
                <a:gd name="adj" fmla="val 50000"/>
              </a:avLst>
            </a:prstGeom>
            <a:noFill/>
            <a:ln w="31750">
              <a:gradFill flip="none" rotWithShape="1">
                <a:gsLst>
                  <a:gs pos="0">
                    <a:srgbClr val="00B0F0"/>
                  </a:gs>
                  <a:gs pos="100000">
                    <a:srgbClr val="00C265"/>
                  </a:gs>
                </a:gsLst>
                <a:lin ang="0" scaled="1"/>
                <a:tileRect/>
              </a:gra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tabLst>
                  <a:tab pos="6253163" algn="l"/>
                </a:tabLst>
              </a:pPr>
              <a:r>
                <a:rPr lang="ru-RU" dirty="0">
                  <a:solidFill>
                    <a:srgbClr val="00C265"/>
                  </a:solidFill>
                  <a:latin typeface="SB Sans Display" panose="020B0503040504020204" pitchFamily="34" charset="0"/>
                  <a:ea typeface="Martel Sans" pitchFamily="34" charset="-122"/>
                  <a:cs typeface="SB Sans Display" panose="020B0503040504020204" pitchFamily="34" charset="0"/>
                </a:rPr>
                <a:t>3</a:t>
              </a:r>
              <a:r>
                <a:rPr lang="en-US" dirty="0">
                  <a:solidFill>
                    <a:srgbClr val="00C265"/>
                  </a:solidFill>
                  <a:latin typeface="SB Sans Display" panose="020B0503040504020204" pitchFamily="34" charset="0"/>
                  <a:ea typeface="Martel Sans" pitchFamily="34" charset="-122"/>
                  <a:cs typeface="SB Sans Display" panose="020B0503040504020204" pitchFamily="34" charset="0"/>
                </a:rPr>
                <a:t> </a:t>
              </a:r>
              <a:r>
                <a:rPr lang="ru-RU" dirty="0">
                  <a:solidFill>
                    <a:srgbClr val="00C265"/>
                  </a:solidFill>
                  <a:latin typeface="SB Sans Display" panose="020B0503040504020204" pitchFamily="34" charset="0"/>
                  <a:ea typeface="Martel Sans" pitchFamily="34" charset="-122"/>
                  <a:cs typeface="SB Sans Display" panose="020B0503040504020204" pitchFamily="34" charset="0"/>
                </a:rPr>
                <a:t>место</a:t>
              </a:r>
            </a:p>
          </p:txBody>
        </p:sp>
        <p:sp>
          <p:nvSpPr>
            <p:cNvPr id="117" name="TextBox 116">
              <a:extLst>
                <a:ext uri="{FF2B5EF4-FFF2-40B4-BE49-F238E27FC236}">
                  <a16:creationId xmlns:a16="http://schemas.microsoft.com/office/drawing/2014/main" id="{959CB030-B441-43B1-B830-87EDD78C9BC9}"/>
                </a:ext>
              </a:extLst>
            </p:cNvPr>
            <p:cNvSpPr txBox="1"/>
            <p:nvPr/>
          </p:nvSpPr>
          <p:spPr>
            <a:xfrm>
              <a:off x="5562600" y="6096000"/>
              <a:ext cx="1260000" cy="3416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lvl="1">
                <a:lnSpc>
                  <a:spcPct val="90000"/>
                </a:lnSpc>
                <a:buClr>
                  <a:srgbClr val="00C265"/>
                </a:buClr>
              </a:pPr>
              <a:r>
                <a:rPr lang="ru-RU" b="1" dirty="0">
                  <a:solidFill>
                    <a:schemeClr val="bg1"/>
                  </a:solidFill>
                  <a:latin typeface="SB Sans Display Semibold" panose="020B0503040504020204" pitchFamily="34" charset="0"/>
                  <a:ea typeface="Martel Sans" pitchFamily="34" charset="-122"/>
                  <a:cs typeface="SB Sans Display Semibold" panose="020B0503040504020204" pitchFamily="34" charset="0"/>
                </a:rPr>
                <a:t>10 000 ₽</a:t>
              </a:r>
            </a:p>
          </p:txBody>
        </p:sp>
      </p:grpSp>
      <p:grpSp>
        <p:nvGrpSpPr>
          <p:cNvPr id="119" name="Группа 118">
            <a:extLst>
              <a:ext uri="{FF2B5EF4-FFF2-40B4-BE49-F238E27FC236}">
                <a16:creationId xmlns:a16="http://schemas.microsoft.com/office/drawing/2014/main" id="{6F372E23-ACDF-4DFE-EDC4-758E289652CD}"/>
              </a:ext>
            </a:extLst>
          </p:cNvPr>
          <p:cNvGrpSpPr/>
          <p:nvPr/>
        </p:nvGrpSpPr>
        <p:grpSpPr>
          <a:xfrm>
            <a:off x="7713190" y="5004816"/>
            <a:ext cx="2553714" cy="1559676"/>
            <a:chOff x="4282210" y="4937760"/>
            <a:chExt cx="2553714" cy="1559676"/>
          </a:xfrm>
        </p:grpSpPr>
        <p:sp>
          <p:nvSpPr>
            <p:cNvPr id="120" name="Скругленный прямоугольник 119">
              <a:extLst>
                <a:ext uri="{FF2B5EF4-FFF2-40B4-BE49-F238E27FC236}">
                  <a16:creationId xmlns:a16="http://schemas.microsoft.com/office/drawing/2014/main" id="{27F24002-162C-A00B-E5E0-A60106F3651E}"/>
                </a:ext>
              </a:extLst>
            </p:cNvPr>
            <p:cNvSpPr/>
            <p:nvPr/>
          </p:nvSpPr>
          <p:spPr>
            <a:xfrm flipH="1">
              <a:off x="4295534" y="4937760"/>
              <a:ext cx="1188000" cy="456300"/>
            </a:xfrm>
            <a:prstGeom prst="roundRect">
              <a:avLst>
                <a:gd name="adj" fmla="val 50000"/>
              </a:avLst>
            </a:prstGeom>
            <a:noFill/>
            <a:ln w="31750">
              <a:gradFill flip="none" rotWithShape="1">
                <a:gsLst>
                  <a:gs pos="0">
                    <a:srgbClr val="00B0F0"/>
                  </a:gs>
                  <a:gs pos="100000">
                    <a:srgbClr val="00C265"/>
                  </a:gs>
                </a:gsLst>
                <a:lin ang="0" scaled="1"/>
                <a:tileRect/>
              </a:gra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tabLst>
                  <a:tab pos="6253163" algn="l"/>
                </a:tabLst>
              </a:pPr>
              <a:r>
                <a:rPr lang="en-US" dirty="0">
                  <a:solidFill>
                    <a:srgbClr val="00C265"/>
                  </a:solidFill>
                  <a:latin typeface="SB Sans Display" panose="020B0503040504020204" pitchFamily="34" charset="0"/>
                  <a:ea typeface="Martel Sans" pitchFamily="34" charset="-122"/>
                  <a:cs typeface="SB Sans Display" panose="020B0503040504020204" pitchFamily="34" charset="0"/>
                </a:rPr>
                <a:t>1 </a:t>
              </a:r>
              <a:r>
                <a:rPr lang="ru-RU" dirty="0">
                  <a:solidFill>
                    <a:srgbClr val="00C265"/>
                  </a:solidFill>
                  <a:latin typeface="SB Sans Display" panose="020B0503040504020204" pitchFamily="34" charset="0"/>
                  <a:ea typeface="Martel Sans" pitchFamily="34" charset="-122"/>
                  <a:cs typeface="SB Sans Display" panose="020B0503040504020204" pitchFamily="34" charset="0"/>
                </a:rPr>
                <a:t>место</a:t>
              </a:r>
            </a:p>
          </p:txBody>
        </p:sp>
        <p:sp>
          <p:nvSpPr>
            <p:cNvPr id="121" name="TextBox 120">
              <a:extLst>
                <a:ext uri="{FF2B5EF4-FFF2-40B4-BE49-F238E27FC236}">
                  <a16:creationId xmlns:a16="http://schemas.microsoft.com/office/drawing/2014/main" id="{9825514F-0781-319B-4007-4E3CA01CD38B}"/>
                </a:ext>
              </a:extLst>
            </p:cNvPr>
            <p:cNvSpPr txBox="1"/>
            <p:nvPr/>
          </p:nvSpPr>
          <p:spPr>
            <a:xfrm>
              <a:off x="5575924" y="4992624"/>
              <a:ext cx="1260000" cy="3416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lvl="1">
                <a:lnSpc>
                  <a:spcPct val="90000"/>
                </a:lnSpc>
                <a:buClr>
                  <a:srgbClr val="00C265"/>
                </a:buClr>
              </a:pPr>
              <a:r>
                <a:rPr lang="ru-RU" b="1" dirty="0">
                  <a:solidFill>
                    <a:schemeClr val="bg1"/>
                  </a:solidFill>
                  <a:latin typeface="SB Sans Display Semibold" panose="020B0503040504020204" pitchFamily="34" charset="0"/>
                  <a:ea typeface="Martel Sans" pitchFamily="34" charset="-122"/>
                  <a:cs typeface="SB Sans Display Semibold" panose="020B0503040504020204" pitchFamily="34" charset="0"/>
                </a:rPr>
                <a:t>12 000 ₽</a:t>
              </a:r>
            </a:p>
          </p:txBody>
        </p:sp>
        <p:sp>
          <p:nvSpPr>
            <p:cNvPr id="122" name="Скругленный прямоугольник 121">
              <a:extLst>
                <a:ext uri="{FF2B5EF4-FFF2-40B4-BE49-F238E27FC236}">
                  <a16:creationId xmlns:a16="http://schemas.microsoft.com/office/drawing/2014/main" id="{BB440D11-927B-7558-AC65-DC8E628F84DF}"/>
                </a:ext>
              </a:extLst>
            </p:cNvPr>
            <p:cNvSpPr/>
            <p:nvPr/>
          </p:nvSpPr>
          <p:spPr>
            <a:xfrm flipH="1">
              <a:off x="4282210" y="5507736"/>
              <a:ext cx="1188000" cy="456300"/>
            </a:xfrm>
            <a:prstGeom prst="roundRect">
              <a:avLst>
                <a:gd name="adj" fmla="val 50000"/>
              </a:avLst>
            </a:prstGeom>
            <a:noFill/>
            <a:ln w="31750">
              <a:gradFill flip="none" rotWithShape="1">
                <a:gsLst>
                  <a:gs pos="0">
                    <a:srgbClr val="00B0F0"/>
                  </a:gs>
                  <a:gs pos="100000">
                    <a:srgbClr val="00C265"/>
                  </a:gs>
                </a:gsLst>
                <a:lin ang="0" scaled="1"/>
                <a:tileRect/>
              </a:gra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tabLst>
                  <a:tab pos="6253163" algn="l"/>
                </a:tabLst>
              </a:pPr>
              <a:r>
                <a:rPr lang="ru-RU" dirty="0">
                  <a:solidFill>
                    <a:srgbClr val="00C265"/>
                  </a:solidFill>
                  <a:latin typeface="SB Sans Display" panose="020B0503040504020204" pitchFamily="34" charset="0"/>
                  <a:ea typeface="Martel Sans" pitchFamily="34" charset="-122"/>
                  <a:cs typeface="SB Sans Display" panose="020B0503040504020204" pitchFamily="34" charset="0"/>
                </a:rPr>
                <a:t>2</a:t>
              </a:r>
              <a:r>
                <a:rPr lang="en-US" dirty="0">
                  <a:solidFill>
                    <a:srgbClr val="00C265"/>
                  </a:solidFill>
                  <a:latin typeface="SB Sans Display" panose="020B0503040504020204" pitchFamily="34" charset="0"/>
                  <a:ea typeface="Martel Sans" pitchFamily="34" charset="-122"/>
                  <a:cs typeface="SB Sans Display" panose="020B0503040504020204" pitchFamily="34" charset="0"/>
                </a:rPr>
                <a:t> </a:t>
              </a:r>
              <a:r>
                <a:rPr lang="ru-RU" dirty="0">
                  <a:solidFill>
                    <a:srgbClr val="00C265"/>
                  </a:solidFill>
                  <a:latin typeface="SB Sans Display" panose="020B0503040504020204" pitchFamily="34" charset="0"/>
                  <a:ea typeface="Martel Sans" pitchFamily="34" charset="-122"/>
                  <a:cs typeface="SB Sans Display" panose="020B0503040504020204" pitchFamily="34" charset="0"/>
                </a:rPr>
                <a:t>место</a:t>
              </a:r>
            </a:p>
          </p:txBody>
        </p:sp>
        <p:sp>
          <p:nvSpPr>
            <p:cNvPr id="123" name="TextBox 122">
              <a:extLst>
                <a:ext uri="{FF2B5EF4-FFF2-40B4-BE49-F238E27FC236}">
                  <a16:creationId xmlns:a16="http://schemas.microsoft.com/office/drawing/2014/main" id="{74EF7C71-6FB3-6A2D-9DBA-CDE63FB062C8}"/>
                </a:ext>
              </a:extLst>
            </p:cNvPr>
            <p:cNvSpPr txBox="1"/>
            <p:nvPr/>
          </p:nvSpPr>
          <p:spPr>
            <a:xfrm>
              <a:off x="5562600" y="5562600"/>
              <a:ext cx="1260000" cy="3416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lvl="1">
                <a:lnSpc>
                  <a:spcPct val="90000"/>
                </a:lnSpc>
                <a:buClr>
                  <a:srgbClr val="00C265"/>
                </a:buClr>
              </a:pPr>
              <a:r>
                <a:rPr lang="ru-RU" b="1" dirty="0">
                  <a:solidFill>
                    <a:schemeClr val="bg1"/>
                  </a:solidFill>
                  <a:latin typeface="SB Sans Display Semibold" panose="020B0503040504020204" pitchFamily="34" charset="0"/>
                  <a:ea typeface="Martel Sans" pitchFamily="34" charset="-122"/>
                  <a:cs typeface="SB Sans Display Semibold" panose="020B0503040504020204" pitchFamily="34" charset="0"/>
                </a:rPr>
                <a:t>10 000 ₽</a:t>
              </a:r>
            </a:p>
          </p:txBody>
        </p:sp>
        <p:sp>
          <p:nvSpPr>
            <p:cNvPr id="124" name="Скругленный прямоугольник 123">
              <a:extLst>
                <a:ext uri="{FF2B5EF4-FFF2-40B4-BE49-F238E27FC236}">
                  <a16:creationId xmlns:a16="http://schemas.microsoft.com/office/drawing/2014/main" id="{3D1B72ED-068C-0833-8709-6D2E36FE75BD}"/>
                </a:ext>
              </a:extLst>
            </p:cNvPr>
            <p:cNvSpPr/>
            <p:nvPr/>
          </p:nvSpPr>
          <p:spPr>
            <a:xfrm flipH="1">
              <a:off x="4282210" y="6041136"/>
              <a:ext cx="1188000" cy="456300"/>
            </a:xfrm>
            <a:prstGeom prst="roundRect">
              <a:avLst>
                <a:gd name="adj" fmla="val 50000"/>
              </a:avLst>
            </a:prstGeom>
            <a:noFill/>
            <a:ln w="31750">
              <a:gradFill flip="none" rotWithShape="1">
                <a:gsLst>
                  <a:gs pos="0">
                    <a:srgbClr val="00B0F0"/>
                  </a:gs>
                  <a:gs pos="100000">
                    <a:srgbClr val="00C265"/>
                  </a:gs>
                </a:gsLst>
                <a:lin ang="0" scaled="1"/>
                <a:tileRect/>
              </a:gra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tabLst>
                  <a:tab pos="6253163" algn="l"/>
                </a:tabLst>
              </a:pPr>
              <a:r>
                <a:rPr lang="ru-RU" dirty="0">
                  <a:solidFill>
                    <a:srgbClr val="00C265"/>
                  </a:solidFill>
                  <a:latin typeface="SB Sans Display" panose="020B0503040504020204" pitchFamily="34" charset="0"/>
                  <a:ea typeface="Martel Sans" pitchFamily="34" charset="-122"/>
                  <a:cs typeface="SB Sans Display" panose="020B0503040504020204" pitchFamily="34" charset="0"/>
                </a:rPr>
                <a:t>3</a:t>
              </a:r>
              <a:r>
                <a:rPr lang="en-US" dirty="0">
                  <a:solidFill>
                    <a:srgbClr val="00C265"/>
                  </a:solidFill>
                  <a:latin typeface="SB Sans Display" panose="020B0503040504020204" pitchFamily="34" charset="0"/>
                  <a:ea typeface="Martel Sans" pitchFamily="34" charset="-122"/>
                  <a:cs typeface="SB Sans Display" panose="020B0503040504020204" pitchFamily="34" charset="0"/>
                </a:rPr>
                <a:t> </a:t>
              </a:r>
              <a:r>
                <a:rPr lang="ru-RU" dirty="0">
                  <a:solidFill>
                    <a:srgbClr val="00C265"/>
                  </a:solidFill>
                  <a:latin typeface="SB Sans Display" panose="020B0503040504020204" pitchFamily="34" charset="0"/>
                  <a:ea typeface="Martel Sans" pitchFamily="34" charset="-122"/>
                  <a:cs typeface="SB Sans Display" panose="020B0503040504020204" pitchFamily="34" charset="0"/>
                </a:rPr>
                <a:t>место</a:t>
              </a:r>
            </a:p>
          </p:txBody>
        </p:sp>
        <p:sp>
          <p:nvSpPr>
            <p:cNvPr id="125" name="TextBox 124">
              <a:extLst>
                <a:ext uri="{FF2B5EF4-FFF2-40B4-BE49-F238E27FC236}">
                  <a16:creationId xmlns:a16="http://schemas.microsoft.com/office/drawing/2014/main" id="{76E25F9D-6F35-E48F-5ACA-69A2929E1EE6}"/>
                </a:ext>
              </a:extLst>
            </p:cNvPr>
            <p:cNvSpPr txBox="1"/>
            <p:nvPr/>
          </p:nvSpPr>
          <p:spPr>
            <a:xfrm>
              <a:off x="5562600" y="6096000"/>
              <a:ext cx="1260000" cy="3416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lvl="1">
                <a:lnSpc>
                  <a:spcPct val="90000"/>
                </a:lnSpc>
                <a:buClr>
                  <a:srgbClr val="00C265"/>
                </a:buClr>
              </a:pPr>
              <a:r>
                <a:rPr lang="ru-RU" b="1" dirty="0">
                  <a:solidFill>
                    <a:schemeClr val="bg1"/>
                  </a:solidFill>
                  <a:latin typeface="SB Sans Display Semibold" panose="020B0503040504020204" pitchFamily="34" charset="0"/>
                  <a:ea typeface="Martel Sans" pitchFamily="34" charset="-122"/>
                  <a:cs typeface="SB Sans Display Semibold" panose="020B0503040504020204" pitchFamily="34" charset="0"/>
                </a:rPr>
                <a:t>8 000 ₽</a:t>
              </a:r>
            </a:p>
          </p:txBody>
        </p:sp>
      </p:grpSp>
      <p:grpSp>
        <p:nvGrpSpPr>
          <p:cNvPr id="126" name="Группа 125">
            <a:extLst>
              <a:ext uri="{FF2B5EF4-FFF2-40B4-BE49-F238E27FC236}">
                <a16:creationId xmlns:a16="http://schemas.microsoft.com/office/drawing/2014/main" id="{8955822F-311F-2B41-918A-503898E41543}"/>
              </a:ext>
            </a:extLst>
          </p:cNvPr>
          <p:cNvGrpSpPr/>
          <p:nvPr/>
        </p:nvGrpSpPr>
        <p:grpSpPr>
          <a:xfrm>
            <a:off x="11215941" y="5004816"/>
            <a:ext cx="2553714" cy="1559676"/>
            <a:chOff x="4282210" y="4937760"/>
            <a:chExt cx="2553714" cy="1559676"/>
          </a:xfrm>
        </p:grpSpPr>
        <p:sp>
          <p:nvSpPr>
            <p:cNvPr id="127" name="Скругленный прямоугольник 126">
              <a:extLst>
                <a:ext uri="{FF2B5EF4-FFF2-40B4-BE49-F238E27FC236}">
                  <a16:creationId xmlns:a16="http://schemas.microsoft.com/office/drawing/2014/main" id="{826EF642-BF60-618C-7029-AB81CBECA016}"/>
                </a:ext>
              </a:extLst>
            </p:cNvPr>
            <p:cNvSpPr/>
            <p:nvPr/>
          </p:nvSpPr>
          <p:spPr>
            <a:xfrm flipH="1">
              <a:off x="4295534" y="4937760"/>
              <a:ext cx="1188000" cy="456300"/>
            </a:xfrm>
            <a:prstGeom prst="roundRect">
              <a:avLst>
                <a:gd name="adj" fmla="val 50000"/>
              </a:avLst>
            </a:prstGeom>
            <a:noFill/>
            <a:ln w="31750">
              <a:gradFill flip="none" rotWithShape="1">
                <a:gsLst>
                  <a:gs pos="0">
                    <a:srgbClr val="00B0F0"/>
                  </a:gs>
                  <a:gs pos="100000">
                    <a:srgbClr val="00C265"/>
                  </a:gs>
                </a:gsLst>
                <a:lin ang="0" scaled="1"/>
                <a:tileRect/>
              </a:gra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tabLst>
                  <a:tab pos="6253163" algn="l"/>
                </a:tabLst>
              </a:pPr>
              <a:r>
                <a:rPr lang="en-US" dirty="0">
                  <a:solidFill>
                    <a:srgbClr val="00C265"/>
                  </a:solidFill>
                  <a:latin typeface="SB Sans Display" panose="020B0503040504020204" pitchFamily="34" charset="0"/>
                  <a:ea typeface="Martel Sans" pitchFamily="34" charset="-122"/>
                  <a:cs typeface="SB Sans Display" panose="020B0503040504020204" pitchFamily="34" charset="0"/>
                </a:rPr>
                <a:t>1 </a:t>
              </a:r>
              <a:r>
                <a:rPr lang="ru-RU" dirty="0">
                  <a:solidFill>
                    <a:srgbClr val="00C265"/>
                  </a:solidFill>
                  <a:latin typeface="SB Sans Display" panose="020B0503040504020204" pitchFamily="34" charset="0"/>
                  <a:ea typeface="Martel Sans" pitchFamily="34" charset="-122"/>
                  <a:cs typeface="SB Sans Display" panose="020B0503040504020204" pitchFamily="34" charset="0"/>
                </a:rPr>
                <a:t>место</a:t>
              </a:r>
            </a:p>
          </p:txBody>
        </p:sp>
        <p:sp>
          <p:nvSpPr>
            <p:cNvPr id="128" name="TextBox 127">
              <a:extLst>
                <a:ext uri="{FF2B5EF4-FFF2-40B4-BE49-F238E27FC236}">
                  <a16:creationId xmlns:a16="http://schemas.microsoft.com/office/drawing/2014/main" id="{22C85201-2B85-2983-09EF-AAF1DB307FB3}"/>
                </a:ext>
              </a:extLst>
            </p:cNvPr>
            <p:cNvSpPr txBox="1"/>
            <p:nvPr/>
          </p:nvSpPr>
          <p:spPr>
            <a:xfrm>
              <a:off x="5575924" y="4992624"/>
              <a:ext cx="1260000" cy="3416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lvl="1">
                <a:lnSpc>
                  <a:spcPct val="90000"/>
                </a:lnSpc>
                <a:buClr>
                  <a:srgbClr val="00C265"/>
                </a:buClr>
              </a:pPr>
              <a:r>
                <a:rPr lang="ru-RU" b="1" dirty="0">
                  <a:solidFill>
                    <a:schemeClr val="bg1"/>
                  </a:solidFill>
                  <a:latin typeface="SB Sans Display Semibold" panose="020B0503040504020204" pitchFamily="34" charset="0"/>
                  <a:ea typeface="Martel Sans" pitchFamily="34" charset="-122"/>
                  <a:cs typeface="SB Sans Display Semibold" panose="020B0503040504020204" pitchFamily="34" charset="0"/>
                </a:rPr>
                <a:t>8 000 ₽</a:t>
              </a:r>
            </a:p>
          </p:txBody>
        </p:sp>
        <p:sp>
          <p:nvSpPr>
            <p:cNvPr id="129" name="Скругленный прямоугольник 128">
              <a:extLst>
                <a:ext uri="{FF2B5EF4-FFF2-40B4-BE49-F238E27FC236}">
                  <a16:creationId xmlns:a16="http://schemas.microsoft.com/office/drawing/2014/main" id="{593A2884-977A-84F6-8C4D-C73B0A213B0A}"/>
                </a:ext>
              </a:extLst>
            </p:cNvPr>
            <p:cNvSpPr/>
            <p:nvPr/>
          </p:nvSpPr>
          <p:spPr>
            <a:xfrm flipH="1">
              <a:off x="4282210" y="5507736"/>
              <a:ext cx="1188000" cy="456300"/>
            </a:xfrm>
            <a:prstGeom prst="roundRect">
              <a:avLst>
                <a:gd name="adj" fmla="val 50000"/>
              </a:avLst>
            </a:prstGeom>
            <a:noFill/>
            <a:ln w="31750">
              <a:gradFill flip="none" rotWithShape="1">
                <a:gsLst>
                  <a:gs pos="0">
                    <a:srgbClr val="00B0F0"/>
                  </a:gs>
                  <a:gs pos="100000">
                    <a:srgbClr val="00C265"/>
                  </a:gs>
                </a:gsLst>
                <a:lin ang="0" scaled="1"/>
                <a:tileRect/>
              </a:gra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tabLst>
                  <a:tab pos="6253163" algn="l"/>
                </a:tabLst>
              </a:pPr>
              <a:r>
                <a:rPr lang="ru-RU" dirty="0">
                  <a:solidFill>
                    <a:srgbClr val="00C265"/>
                  </a:solidFill>
                  <a:latin typeface="SB Sans Display" panose="020B0503040504020204" pitchFamily="34" charset="0"/>
                  <a:ea typeface="Martel Sans" pitchFamily="34" charset="-122"/>
                  <a:cs typeface="SB Sans Display" panose="020B0503040504020204" pitchFamily="34" charset="0"/>
                </a:rPr>
                <a:t>2</a:t>
              </a:r>
              <a:r>
                <a:rPr lang="en-US" dirty="0">
                  <a:solidFill>
                    <a:srgbClr val="00C265"/>
                  </a:solidFill>
                  <a:latin typeface="SB Sans Display" panose="020B0503040504020204" pitchFamily="34" charset="0"/>
                  <a:ea typeface="Martel Sans" pitchFamily="34" charset="-122"/>
                  <a:cs typeface="SB Sans Display" panose="020B0503040504020204" pitchFamily="34" charset="0"/>
                </a:rPr>
                <a:t> </a:t>
              </a:r>
              <a:r>
                <a:rPr lang="ru-RU" dirty="0">
                  <a:solidFill>
                    <a:srgbClr val="00C265"/>
                  </a:solidFill>
                  <a:latin typeface="SB Sans Display" panose="020B0503040504020204" pitchFamily="34" charset="0"/>
                  <a:ea typeface="Martel Sans" pitchFamily="34" charset="-122"/>
                  <a:cs typeface="SB Sans Display" panose="020B0503040504020204" pitchFamily="34" charset="0"/>
                </a:rPr>
                <a:t>место</a:t>
              </a:r>
            </a:p>
          </p:txBody>
        </p:sp>
        <p:sp>
          <p:nvSpPr>
            <p:cNvPr id="130" name="TextBox 129">
              <a:extLst>
                <a:ext uri="{FF2B5EF4-FFF2-40B4-BE49-F238E27FC236}">
                  <a16:creationId xmlns:a16="http://schemas.microsoft.com/office/drawing/2014/main" id="{051D61FF-B0EC-27FB-9C86-A9D11017CC91}"/>
                </a:ext>
              </a:extLst>
            </p:cNvPr>
            <p:cNvSpPr txBox="1"/>
            <p:nvPr/>
          </p:nvSpPr>
          <p:spPr>
            <a:xfrm>
              <a:off x="5562600" y="5562600"/>
              <a:ext cx="1260000" cy="3416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lvl="1">
                <a:lnSpc>
                  <a:spcPct val="90000"/>
                </a:lnSpc>
                <a:buClr>
                  <a:srgbClr val="00C265"/>
                </a:buClr>
              </a:pPr>
              <a:r>
                <a:rPr lang="ru-RU" b="1" dirty="0">
                  <a:solidFill>
                    <a:schemeClr val="bg1"/>
                  </a:solidFill>
                  <a:latin typeface="SB Sans Display Semibold" panose="020B0503040504020204" pitchFamily="34" charset="0"/>
                  <a:ea typeface="Martel Sans" pitchFamily="34" charset="-122"/>
                  <a:cs typeface="SB Sans Display Semibold" panose="020B0503040504020204" pitchFamily="34" charset="0"/>
                </a:rPr>
                <a:t>5 000 ₽</a:t>
              </a:r>
            </a:p>
          </p:txBody>
        </p:sp>
        <p:sp>
          <p:nvSpPr>
            <p:cNvPr id="131" name="Скругленный прямоугольник 130">
              <a:extLst>
                <a:ext uri="{FF2B5EF4-FFF2-40B4-BE49-F238E27FC236}">
                  <a16:creationId xmlns:a16="http://schemas.microsoft.com/office/drawing/2014/main" id="{9561960F-C0D0-70B7-779A-448947F6A824}"/>
                </a:ext>
              </a:extLst>
            </p:cNvPr>
            <p:cNvSpPr/>
            <p:nvPr/>
          </p:nvSpPr>
          <p:spPr>
            <a:xfrm flipH="1">
              <a:off x="4282210" y="6041136"/>
              <a:ext cx="1188000" cy="456300"/>
            </a:xfrm>
            <a:prstGeom prst="roundRect">
              <a:avLst>
                <a:gd name="adj" fmla="val 50000"/>
              </a:avLst>
            </a:prstGeom>
            <a:noFill/>
            <a:ln w="31750">
              <a:gradFill flip="none" rotWithShape="1">
                <a:gsLst>
                  <a:gs pos="0">
                    <a:srgbClr val="00B0F0"/>
                  </a:gs>
                  <a:gs pos="100000">
                    <a:srgbClr val="00C265"/>
                  </a:gs>
                </a:gsLst>
                <a:lin ang="0" scaled="1"/>
                <a:tileRect/>
              </a:gra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tabLst>
                  <a:tab pos="6253163" algn="l"/>
                </a:tabLst>
              </a:pPr>
              <a:r>
                <a:rPr lang="ru-RU" dirty="0">
                  <a:solidFill>
                    <a:srgbClr val="00C265"/>
                  </a:solidFill>
                  <a:latin typeface="SB Sans Display" panose="020B0503040504020204" pitchFamily="34" charset="0"/>
                  <a:ea typeface="Martel Sans" pitchFamily="34" charset="-122"/>
                  <a:cs typeface="SB Sans Display" panose="020B0503040504020204" pitchFamily="34" charset="0"/>
                </a:rPr>
                <a:t>3</a:t>
              </a:r>
              <a:r>
                <a:rPr lang="en-US" dirty="0">
                  <a:solidFill>
                    <a:srgbClr val="00C265"/>
                  </a:solidFill>
                  <a:latin typeface="SB Sans Display" panose="020B0503040504020204" pitchFamily="34" charset="0"/>
                  <a:ea typeface="Martel Sans" pitchFamily="34" charset="-122"/>
                  <a:cs typeface="SB Sans Display" panose="020B0503040504020204" pitchFamily="34" charset="0"/>
                </a:rPr>
                <a:t> </a:t>
              </a:r>
              <a:r>
                <a:rPr lang="ru-RU" dirty="0">
                  <a:solidFill>
                    <a:srgbClr val="00C265"/>
                  </a:solidFill>
                  <a:latin typeface="SB Sans Display" panose="020B0503040504020204" pitchFamily="34" charset="0"/>
                  <a:ea typeface="Martel Sans" pitchFamily="34" charset="-122"/>
                  <a:cs typeface="SB Sans Display" panose="020B0503040504020204" pitchFamily="34" charset="0"/>
                </a:rPr>
                <a:t>место</a:t>
              </a:r>
            </a:p>
          </p:txBody>
        </p:sp>
        <p:sp>
          <p:nvSpPr>
            <p:cNvPr id="132" name="TextBox 131">
              <a:extLst>
                <a:ext uri="{FF2B5EF4-FFF2-40B4-BE49-F238E27FC236}">
                  <a16:creationId xmlns:a16="http://schemas.microsoft.com/office/drawing/2014/main" id="{A089271C-EC05-FD01-9363-96CC964AC1E6}"/>
                </a:ext>
              </a:extLst>
            </p:cNvPr>
            <p:cNvSpPr txBox="1"/>
            <p:nvPr/>
          </p:nvSpPr>
          <p:spPr>
            <a:xfrm>
              <a:off x="5562600" y="6096000"/>
              <a:ext cx="1260000" cy="3416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lvl="1">
                <a:lnSpc>
                  <a:spcPct val="90000"/>
                </a:lnSpc>
                <a:buClr>
                  <a:srgbClr val="00C265"/>
                </a:buClr>
              </a:pPr>
              <a:r>
                <a:rPr lang="ru-RU" b="1" dirty="0">
                  <a:solidFill>
                    <a:schemeClr val="bg1"/>
                  </a:solidFill>
                  <a:latin typeface="SB Sans Display Semibold" panose="020B0503040504020204" pitchFamily="34" charset="0"/>
                  <a:ea typeface="Martel Sans" pitchFamily="34" charset="-122"/>
                  <a:cs typeface="SB Sans Display Semibold" panose="020B0503040504020204" pitchFamily="34" charset="0"/>
                </a:rPr>
                <a:t>3 000 ₽</a:t>
              </a:r>
            </a:p>
          </p:txBody>
        </p:sp>
      </p:grpSp>
      <p:cxnSp>
        <p:nvCxnSpPr>
          <p:cNvPr id="134" name="Прямая соединительная линия 133">
            <a:extLst>
              <a:ext uri="{FF2B5EF4-FFF2-40B4-BE49-F238E27FC236}">
                <a16:creationId xmlns:a16="http://schemas.microsoft.com/office/drawing/2014/main" id="{F1B4C315-7E14-0C0B-ECF9-4AD9D969B0D4}"/>
              </a:ext>
            </a:extLst>
          </p:cNvPr>
          <p:cNvCxnSpPr>
            <a:cxnSpLocks/>
          </p:cNvCxnSpPr>
          <p:nvPr/>
        </p:nvCxnSpPr>
        <p:spPr>
          <a:xfrm>
            <a:off x="446024" y="4716651"/>
            <a:ext cx="13708888" cy="0"/>
          </a:xfrm>
          <a:prstGeom prst="line">
            <a:avLst/>
          </a:prstGeom>
          <a:ln>
            <a:gradFill flip="none" rotWithShape="1">
              <a:gsLst>
                <a:gs pos="100000">
                  <a:schemeClr val="accent1">
                    <a:lumMod val="5000"/>
                    <a:lumOff val="95000"/>
                    <a:alpha val="20000"/>
                  </a:schemeClr>
                </a:gs>
                <a:gs pos="0">
                  <a:schemeClr val="bg1">
                    <a:alpha val="70000"/>
                  </a:schemeClr>
                </a:gs>
              </a:gsLst>
              <a:lin ang="0" scaled="0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 0">
            <a:extLst>
              <a:ext uri="{FF2B5EF4-FFF2-40B4-BE49-F238E27FC236}">
                <a16:creationId xmlns:a16="http://schemas.microsoft.com/office/drawing/2014/main" id="{2B5EFA29-C612-1831-66DF-F3A21603D510}"/>
              </a:ext>
            </a:extLst>
          </p:cNvPr>
          <p:cNvSpPr/>
          <p:nvPr/>
        </p:nvSpPr>
        <p:spPr>
          <a:xfrm>
            <a:off x="444116" y="459543"/>
            <a:ext cx="9101567" cy="72794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4799"/>
              </a:lnSpc>
            </a:pPr>
            <a:r>
              <a:rPr lang="ru-RU" sz="4799" dirty="0">
                <a:solidFill>
                  <a:srgbClr val="FFFFFF">
                    <a:alpha val="100000"/>
                  </a:srgbClr>
                </a:solidFill>
                <a:latin typeface="SB Sans Display" panose="020B0503040504020204" pitchFamily="34" charset="0"/>
                <a:cs typeface="SB Sans Display" panose="020B0503040504020204" pitchFamily="34" charset="0"/>
              </a:rPr>
              <a:t>Размер стипендии</a:t>
            </a:r>
          </a:p>
        </p:txBody>
      </p:sp>
    </p:spTree>
    <p:extLst>
      <p:ext uri="{BB962C8B-B14F-4D97-AF65-F5344CB8AC3E}">
        <p14:creationId xmlns:p14="http://schemas.microsoft.com/office/powerpoint/2010/main" val="30500759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E1B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9891250-30FA-F1F4-EB6E-C9755E9740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6E67FDC2-C2DA-E5FB-F0D4-06B68FAD1C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66871" y="1611089"/>
            <a:ext cx="9425343" cy="6618511"/>
          </a:xfrm>
          <a:prstGeom prst="rect">
            <a:avLst/>
          </a:prstGeom>
        </p:spPr>
      </p:pic>
      <p:pic>
        <p:nvPicPr>
          <p:cNvPr id="30" name="Image 0" descr=" ">
            <a:extLst>
              <a:ext uri="{FF2B5EF4-FFF2-40B4-BE49-F238E27FC236}">
                <a16:creationId xmlns:a16="http://schemas.microsoft.com/office/drawing/2014/main" id="{E0960676-D42D-0827-56E5-E6581BEFF4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9746166" y="0"/>
            <a:ext cx="4884234" cy="8228529"/>
          </a:xfrm>
          <a:prstGeom prst="rect">
            <a:avLst/>
          </a:prstGeom>
        </p:spPr>
      </p:pic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912203C6-77B2-F728-73AD-F213021C0DEE}"/>
              </a:ext>
            </a:extLst>
          </p:cNvPr>
          <p:cNvGrpSpPr/>
          <p:nvPr/>
        </p:nvGrpSpPr>
        <p:grpSpPr>
          <a:xfrm>
            <a:off x="438150" y="1356360"/>
            <a:ext cx="13860000" cy="3218400"/>
            <a:chOff x="438150" y="1356360"/>
            <a:chExt cx="6885824" cy="3218400"/>
          </a:xfrm>
        </p:grpSpPr>
        <p:grpSp>
          <p:nvGrpSpPr>
            <p:cNvPr id="65" name="Группа 64">
              <a:extLst>
                <a:ext uri="{FF2B5EF4-FFF2-40B4-BE49-F238E27FC236}">
                  <a16:creationId xmlns:a16="http://schemas.microsoft.com/office/drawing/2014/main" id="{86B640A9-B753-3550-E003-6E6800D23DCB}"/>
                </a:ext>
              </a:extLst>
            </p:cNvPr>
            <p:cNvGrpSpPr/>
            <p:nvPr/>
          </p:nvGrpSpPr>
          <p:grpSpPr>
            <a:xfrm>
              <a:off x="438150" y="1356360"/>
              <a:ext cx="2341625" cy="3218400"/>
              <a:chOff x="438151" y="1485899"/>
              <a:chExt cx="2798637" cy="3167043"/>
            </a:xfrm>
          </p:grpSpPr>
          <p:sp>
            <p:nvSpPr>
              <p:cNvPr id="52" name="Скругленный прямоугольник 51">
                <a:extLst>
                  <a:ext uri="{FF2B5EF4-FFF2-40B4-BE49-F238E27FC236}">
                    <a16:creationId xmlns:a16="http://schemas.microsoft.com/office/drawing/2014/main" id="{51BBCC7A-5DBB-E945-4952-7ACC749AF4D8}"/>
                  </a:ext>
                </a:extLst>
              </p:cNvPr>
              <p:cNvSpPr/>
              <p:nvPr/>
            </p:nvSpPr>
            <p:spPr>
              <a:xfrm>
                <a:off x="438151" y="1485899"/>
                <a:ext cx="2653993" cy="3167043"/>
              </a:xfrm>
              <a:prstGeom prst="roundRect">
                <a:avLst>
                  <a:gd name="adj" fmla="val 5483"/>
                </a:avLst>
              </a:prstGeom>
              <a:gradFill>
                <a:gsLst>
                  <a:gs pos="0">
                    <a:srgbClr val="EEF3FF">
                      <a:alpha val="30000"/>
                    </a:srgbClr>
                  </a:gs>
                  <a:gs pos="53000">
                    <a:srgbClr val="323434">
                      <a:alpha val="0"/>
                    </a:srgbClr>
                  </a:gs>
                </a:gsLst>
                <a:lin ang="4200000" scaled="0"/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338FE3A3-5A06-1251-C8E7-69EDB5D63FAD}"/>
                  </a:ext>
                </a:extLst>
              </p:cNvPr>
              <p:cNvSpPr txBox="1"/>
              <p:nvPr/>
            </p:nvSpPr>
            <p:spPr>
              <a:xfrm>
                <a:off x="582613" y="2003361"/>
                <a:ext cx="2566305" cy="1090315"/>
              </a:xfrm>
              <a:prstGeom prst="rect">
                <a:avLst/>
              </a:prstGeom>
              <a:noFill/>
            </p:spPr>
            <p:txBody>
              <a:bodyPr wrap="square" lIns="0">
                <a:spAutoFit/>
              </a:bodyPr>
              <a:lstStyle/>
              <a:p>
                <a:pPr>
                  <a:tabLst>
                    <a:tab pos="6253163" algn="l"/>
                  </a:tabLst>
                </a:pPr>
                <a:r>
                  <a:rPr lang="ru-RU" sz="2200" dirty="0">
                    <a:solidFill>
                      <a:schemeClr val="bg1"/>
                    </a:solidFill>
                    <a:latin typeface="SB Sans Display" panose="020B0503040504020204" pitchFamily="34" charset="0"/>
                    <a:ea typeface="Martel Sans" pitchFamily="34" charset="-122"/>
                    <a:cs typeface="SB Sans Display" panose="020B0503040504020204" pitchFamily="34" charset="0"/>
                  </a:rPr>
                  <a:t>Могут ли действующие</a:t>
                </a:r>
              </a:p>
              <a:p>
                <a:pPr>
                  <a:tabLst>
                    <a:tab pos="6253163" algn="l"/>
                  </a:tabLst>
                </a:pPr>
                <a:r>
                  <a:rPr lang="ru-RU" sz="2200" dirty="0">
                    <a:solidFill>
                      <a:schemeClr val="bg1"/>
                    </a:solidFill>
                    <a:latin typeface="SB Sans Display" panose="020B0503040504020204" pitchFamily="34" charset="0"/>
                    <a:ea typeface="Martel Sans" pitchFamily="34" charset="-122"/>
                    <a:cs typeface="SB Sans Display" panose="020B0503040504020204" pitchFamily="34" charset="0"/>
                  </a:rPr>
                  <a:t>клиенты Брокера принять участие?</a:t>
                </a:r>
              </a:p>
            </p:txBody>
          </p:sp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BB3781AC-7D11-D711-6C51-B88E7E77371B}"/>
                  </a:ext>
                </a:extLst>
              </p:cNvPr>
              <p:cNvSpPr txBox="1"/>
              <p:nvPr/>
            </p:nvSpPr>
            <p:spPr>
              <a:xfrm>
                <a:off x="582613" y="1669404"/>
                <a:ext cx="727122" cy="307777"/>
              </a:xfrm>
              <a:prstGeom prst="rect">
                <a:avLst/>
              </a:prstGeom>
              <a:noFill/>
            </p:spPr>
            <p:txBody>
              <a:bodyPr wrap="none" lIns="0" rtlCol="0">
                <a:spAutoFit/>
              </a:bodyPr>
              <a:lstStyle/>
              <a:p>
                <a:r>
                  <a:rPr lang="ru-RU" sz="1400" dirty="0">
                    <a:solidFill>
                      <a:srgbClr val="00C265"/>
                    </a:solidFill>
                    <a:latin typeface="SB Sans Display" panose="020B0503040504020204" pitchFamily="34" charset="0"/>
                    <a:ea typeface="Martel Sans" pitchFamily="34" charset="-122"/>
                    <a:cs typeface="SB Sans Display" panose="020B0503040504020204" pitchFamily="34" charset="0"/>
                  </a:rPr>
                  <a:t>Вопрос</a:t>
                </a:r>
                <a:endParaRPr lang="ru-RU" sz="1400" dirty="0">
                  <a:solidFill>
                    <a:srgbClr val="00C265"/>
                  </a:solidFill>
                </a:endParaRPr>
              </a:p>
            </p:txBody>
          </p:sp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CF6DB131-71BE-E83C-A11A-410BA6CF0245}"/>
                  </a:ext>
                </a:extLst>
              </p:cNvPr>
              <p:cNvSpPr txBox="1"/>
              <p:nvPr/>
            </p:nvSpPr>
            <p:spPr>
              <a:xfrm>
                <a:off x="582611" y="3534045"/>
                <a:ext cx="2654177" cy="817736"/>
              </a:xfrm>
              <a:prstGeom prst="rect">
                <a:avLst/>
              </a:prstGeom>
              <a:noFill/>
            </p:spPr>
            <p:txBody>
              <a:bodyPr wrap="square" lIns="0">
                <a:spAutoFit/>
              </a:bodyPr>
              <a:lstStyle/>
              <a:p>
                <a:r>
                  <a:rPr lang="ru-RU" sz="1600" dirty="0">
                    <a:solidFill>
                      <a:schemeClr val="bg1">
                        <a:alpha val="80000"/>
                      </a:schemeClr>
                    </a:solidFill>
                    <a:latin typeface="SB Sans Display" panose="020B0503040504020204" pitchFamily="34" charset="0"/>
                    <a:ea typeface="Martel Sans" pitchFamily="34" charset="-122"/>
                    <a:cs typeface="SB Sans Display" panose="020B0503040504020204" pitchFamily="34" charset="0"/>
                  </a:rPr>
                  <a:t>Да. Главное условие – на </a:t>
                </a:r>
                <a:r>
                  <a:rPr lang="ru-RU" sz="1600" dirty="0" err="1">
                    <a:solidFill>
                      <a:schemeClr val="bg1">
                        <a:alpha val="80000"/>
                      </a:schemeClr>
                    </a:solidFill>
                    <a:latin typeface="SB Sans Display" panose="020B0503040504020204" pitchFamily="34" charset="0"/>
                    <a:ea typeface="Martel Sans" pitchFamily="34" charset="-122"/>
                    <a:cs typeface="SB Sans Display" panose="020B0503040504020204" pitchFamily="34" charset="0"/>
                  </a:rPr>
                  <a:t>брокерско</a:t>
                </a:r>
                <a:endParaRPr lang="ru-RU" sz="1600" dirty="0">
                  <a:solidFill>
                    <a:schemeClr val="bg1">
                      <a:alpha val="80000"/>
                    </a:schemeClr>
                  </a:solidFill>
                  <a:latin typeface="SB Sans Display" panose="020B0503040504020204" pitchFamily="34" charset="0"/>
                  <a:ea typeface="Martel Sans" pitchFamily="34" charset="-122"/>
                  <a:cs typeface="SB Sans Display" panose="020B0503040504020204" pitchFamily="34" charset="0"/>
                </a:endParaRPr>
              </a:p>
              <a:p>
                <a:r>
                  <a:rPr lang="ru-RU" sz="1600" dirty="0">
                    <a:solidFill>
                      <a:schemeClr val="bg1">
                        <a:alpha val="80000"/>
                      </a:schemeClr>
                    </a:solidFill>
                    <a:latin typeface="SB Sans Display" panose="020B0503040504020204" pitchFamily="34" charset="0"/>
                    <a:ea typeface="Martel Sans" pitchFamily="34" charset="-122"/>
                    <a:cs typeface="SB Sans Display" panose="020B0503040504020204" pitchFamily="34" charset="0"/>
                  </a:rPr>
                  <a:t>счете должно быть не менее 1 000 рублей</a:t>
                </a:r>
                <a:br>
                  <a:rPr lang="en-US" sz="1600" dirty="0">
                    <a:solidFill>
                      <a:schemeClr val="bg1">
                        <a:alpha val="80000"/>
                      </a:schemeClr>
                    </a:solidFill>
                    <a:latin typeface="SB Sans Display" panose="020B0503040504020204" pitchFamily="34" charset="0"/>
                    <a:ea typeface="Martel Sans" pitchFamily="34" charset="-122"/>
                    <a:cs typeface="SB Sans Display" panose="020B0503040504020204" pitchFamily="34" charset="0"/>
                  </a:rPr>
                </a:br>
                <a:r>
                  <a:rPr lang="ru-RU" sz="1600" dirty="0">
                    <a:solidFill>
                      <a:schemeClr val="bg1">
                        <a:alpha val="80000"/>
                      </a:schemeClr>
                    </a:solidFill>
                    <a:latin typeface="SB Sans Display" panose="020B0503040504020204" pitchFamily="34" charset="0"/>
                    <a:ea typeface="Martel Sans" pitchFamily="34" charset="-122"/>
                    <a:cs typeface="SB Sans Display" panose="020B0503040504020204" pitchFamily="34" charset="0"/>
                  </a:rPr>
                  <a:t>на момент регистрации в турнире</a:t>
                </a:r>
                <a:r>
                  <a:rPr lang="en-US" sz="1600" dirty="0">
                    <a:solidFill>
                      <a:schemeClr val="bg1">
                        <a:alpha val="80000"/>
                      </a:schemeClr>
                    </a:solidFill>
                    <a:latin typeface="SB Sans Display" panose="020B0503040504020204" pitchFamily="34" charset="0"/>
                    <a:ea typeface="Martel Sans" pitchFamily="34" charset="-122"/>
                    <a:cs typeface="SB Sans Display" panose="020B0503040504020204" pitchFamily="34" charset="0"/>
                  </a:rPr>
                  <a:t>.</a:t>
                </a:r>
                <a:endParaRPr lang="ru-RU" sz="1600" dirty="0">
                  <a:solidFill>
                    <a:schemeClr val="bg1">
                      <a:alpha val="80000"/>
                    </a:schemeClr>
                  </a:solidFill>
                  <a:latin typeface="SB Sans Display" panose="020B0503040504020204" pitchFamily="34" charset="0"/>
                  <a:ea typeface="Martel Sans" pitchFamily="34" charset="-122"/>
                  <a:cs typeface="SB Sans Display" panose="020B0503040504020204" pitchFamily="34" charset="0"/>
                </a:endParaRPr>
              </a:p>
            </p:txBody>
          </p:sp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id="{4FB985E4-7788-CB8A-284E-F23F10441675}"/>
                  </a:ext>
                </a:extLst>
              </p:cNvPr>
              <p:cNvSpPr txBox="1"/>
              <p:nvPr/>
            </p:nvSpPr>
            <p:spPr>
              <a:xfrm>
                <a:off x="582613" y="3183207"/>
                <a:ext cx="362176" cy="302866"/>
              </a:xfrm>
              <a:prstGeom prst="rect">
                <a:avLst/>
              </a:prstGeom>
              <a:noFill/>
            </p:spPr>
            <p:txBody>
              <a:bodyPr wrap="none" lIns="0" rtlCol="0">
                <a:spAutoFit/>
              </a:bodyPr>
              <a:lstStyle/>
              <a:p>
                <a:r>
                  <a:rPr lang="ru-RU" sz="1400" dirty="0">
                    <a:solidFill>
                      <a:srgbClr val="00B0F0"/>
                    </a:solidFill>
                    <a:latin typeface="SB Sans Display" panose="020B0503040504020204" pitchFamily="34" charset="0"/>
                    <a:ea typeface="Martel Sans" pitchFamily="34" charset="-122"/>
                    <a:cs typeface="SB Sans Display" panose="020B0503040504020204" pitchFamily="34" charset="0"/>
                  </a:rPr>
                  <a:t>Ответ</a:t>
                </a:r>
                <a:endParaRPr lang="ru-RU" sz="1400" dirty="0">
                  <a:solidFill>
                    <a:srgbClr val="00B0F0"/>
                  </a:solidFill>
                </a:endParaRPr>
              </a:p>
            </p:txBody>
          </p:sp>
        </p:grpSp>
        <p:grpSp>
          <p:nvGrpSpPr>
            <p:cNvPr id="40" name="Группа 39">
              <a:extLst>
                <a:ext uri="{FF2B5EF4-FFF2-40B4-BE49-F238E27FC236}">
                  <a16:creationId xmlns:a16="http://schemas.microsoft.com/office/drawing/2014/main" id="{CBBD9F68-AFCA-3CC6-6878-CBD52507FEA4}"/>
                </a:ext>
              </a:extLst>
            </p:cNvPr>
            <p:cNvGrpSpPr/>
            <p:nvPr/>
          </p:nvGrpSpPr>
          <p:grpSpPr>
            <a:xfrm>
              <a:off x="2747010" y="1356360"/>
              <a:ext cx="2268104" cy="3218400"/>
              <a:chOff x="438151" y="1485899"/>
              <a:chExt cx="2710767" cy="3167043"/>
            </a:xfrm>
          </p:grpSpPr>
          <p:sp>
            <p:nvSpPr>
              <p:cNvPr id="41" name="Скругленный прямоугольник 40">
                <a:extLst>
                  <a:ext uri="{FF2B5EF4-FFF2-40B4-BE49-F238E27FC236}">
                    <a16:creationId xmlns:a16="http://schemas.microsoft.com/office/drawing/2014/main" id="{F5CBACB7-9508-C183-EBCB-76373E1B2CE6}"/>
                  </a:ext>
                </a:extLst>
              </p:cNvPr>
              <p:cNvSpPr/>
              <p:nvPr/>
            </p:nvSpPr>
            <p:spPr>
              <a:xfrm>
                <a:off x="438151" y="1485899"/>
                <a:ext cx="2653993" cy="3167043"/>
              </a:xfrm>
              <a:prstGeom prst="roundRect">
                <a:avLst>
                  <a:gd name="adj" fmla="val 5483"/>
                </a:avLst>
              </a:prstGeom>
              <a:gradFill>
                <a:gsLst>
                  <a:gs pos="0">
                    <a:srgbClr val="EEF3FF">
                      <a:alpha val="30000"/>
                    </a:srgbClr>
                  </a:gs>
                  <a:gs pos="53000">
                    <a:srgbClr val="323434">
                      <a:alpha val="0"/>
                    </a:srgbClr>
                  </a:gs>
                </a:gsLst>
                <a:lin ang="4200000" scaled="0"/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58202217-6D2F-8CC3-604A-03929B200A46}"/>
                  </a:ext>
                </a:extLst>
              </p:cNvPr>
              <p:cNvSpPr txBox="1"/>
              <p:nvPr/>
            </p:nvSpPr>
            <p:spPr>
              <a:xfrm>
                <a:off x="582613" y="2003361"/>
                <a:ext cx="2566305" cy="757163"/>
              </a:xfrm>
              <a:prstGeom prst="rect">
                <a:avLst/>
              </a:prstGeom>
              <a:noFill/>
            </p:spPr>
            <p:txBody>
              <a:bodyPr wrap="square" lIns="0">
                <a:spAutoFit/>
              </a:bodyPr>
              <a:lstStyle/>
              <a:p>
                <a:pPr>
                  <a:tabLst>
                    <a:tab pos="6253163" algn="l"/>
                  </a:tabLst>
                </a:pPr>
                <a:r>
                  <a:rPr lang="ru-RU" sz="2200" dirty="0">
                    <a:solidFill>
                      <a:schemeClr val="bg1"/>
                    </a:solidFill>
                    <a:latin typeface="SB Sans Display" panose="020B0503040504020204" pitchFamily="34" charset="0"/>
                    <a:ea typeface="Martel Sans" pitchFamily="34" charset="-122"/>
                    <a:cs typeface="SB Sans Display" panose="020B0503040504020204" pitchFamily="34" charset="0"/>
                  </a:rPr>
                  <a:t>С какой даты будет доступна регистрация?</a:t>
                </a:r>
              </a:p>
            </p:txBody>
          </p:sp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ABC35B8D-1829-5F8E-F373-0655347EE8A7}"/>
                  </a:ext>
                </a:extLst>
              </p:cNvPr>
              <p:cNvSpPr txBox="1"/>
              <p:nvPr/>
            </p:nvSpPr>
            <p:spPr>
              <a:xfrm>
                <a:off x="582613" y="1669404"/>
                <a:ext cx="727122" cy="307777"/>
              </a:xfrm>
              <a:prstGeom prst="rect">
                <a:avLst/>
              </a:prstGeom>
              <a:noFill/>
            </p:spPr>
            <p:txBody>
              <a:bodyPr wrap="none" lIns="0" rtlCol="0">
                <a:spAutoFit/>
              </a:bodyPr>
              <a:lstStyle/>
              <a:p>
                <a:r>
                  <a:rPr lang="ru-RU" sz="1400" dirty="0">
                    <a:solidFill>
                      <a:srgbClr val="00C265"/>
                    </a:solidFill>
                    <a:latin typeface="SB Sans Display" panose="020B0503040504020204" pitchFamily="34" charset="0"/>
                    <a:ea typeface="Martel Sans" pitchFamily="34" charset="-122"/>
                    <a:cs typeface="SB Sans Display" panose="020B0503040504020204" pitchFamily="34" charset="0"/>
                  </a:rPr>
                  <a:t>Вопрос</a:t>
                </a:r>
                <a:endParaRPr lang="ru-RU" sz="1400" dirty="0">
                  <a:solidFill>
                    <a:srgbClr val="00C265"/>
                  </a:solidFill>
                </a:endParaRPr>
              </a:p>
            </p:txBody>
          </p:sp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2D57B805-51CF-CEA6-63B8-C8DC7B81D714}"/>
                  </a:ext>
                </a:extLst>
              </p:cNvPr>
              <p:cNvSpPr txBox="1"/>
              <p:nvPr/>
            </p:nvSpPr>
            <p:spPr>
              <a:xfrm>
                <a:off x="582612" y="3534045"/>
                <a:ext cx="2503486" cy="333152"/>
              </a:xfrm>
              <a:prstGeom prst="rect">
                <a:avLst/>
              </a:prstGeom>
              <a:noFill/>
            </p:spPr>
            <p:txBody>
              <a:bodyPr wrap="square" lIns="0">
                <a:spAutoFit/>
              </a:bodyPr>
              <a:lstStyle/>
              <a:p>
                <a:r>
                  <a:rPr lang="ru-RU" sz="1600" dirty="0">
                    <a:solidFill>
                      <a:schemeClr val="bg1">
                        <a:alpha val="80000"/>
                      </a:schemeClr>
                    </a:solidFill>
                    <a:latin typeface="SB Sans Display" panose="020B0503040504020204" pitchFamily="34" charset="0"/>
                    <a:ea typeface="Martel Sans" pitchFamily="34" charset="-122"/>
                    <a:cs typeface="SB Sans Display" panose="020B0503040504020204" pitchFamily="34" charset="0"/>
                  </a:rPr>
                  <a:t>С 07.10</a:t>
                </a:r>
                <a:r>
                  <a:rPr lang="en-US" sz="1600" dirty="0">
                    <a:solidFill>
                      <a:schemeClr val="bg1">
                        <a:alpha val="80000"/>
                      </a:schemeClr>
                    </a:solidFill>
                    <a:latin typeface="SB Sans Display" panose="020B0503040504020204" pitchFamily="34" charset="0"/>
                    <a:ea typeface="Martel Sans" pitchFamily="34" charset="-122"/>
                    <a:cs typeface="SB Sans Display" panose="020B0503040504020204" pitchFamily="34" charset="0"/>
                  </a:rPr>
                  <a:t> </a:t>
                </a:r>
                <a:r>
                  <a:rPr lang="ru-RU" sz="1600" dirty="0">
                    <a:solidFill>
                      <a:schemeClr val="bg1">
                        <a:alpha val="80000"/>
                      </a:schemeClr>
                    </a:solidFill>
                    <a:latin typeface="SB Sans Display" panose="020B0503040504020204" pitchFamily="34" charset="0"/>
                    <a:ea typeface="Martel Sans" pitchFamily="34" charset="-122"/>
                    <a:cs typeface="SB Sans Display" panose="020B0503040504020204" pitchFamily="34" charset="0"/>
                  </a:rPr>
                  <a:t>(00:00:01 по </a:t>
                </a:r>
                <a:r>
                  <a:rPr lang="ru-RU" sz="1600" dirty="0" err="1">
                    <a:solidFill>
                      <a:schemeClr val="bg1">
                        <a:alpha val="80000"/>
                      </a:schemeClr>
                    </a:solidFill>
                    <a:latin typeface="SB Sans Display" panose="020B0503040504020204" pitchFamily="34" charset="0"/>
                    <a:ea typeface="Martel Sans" pitchFamily="34" charset="-122"/>
                    <a:cs typeface="SB Sans Display" panose="020B0503040504020204" pitchFamily="34" charset="0"/>
                  </a:rPr>
                  <a:t>Мск</a:t>
                </a:r>
                <a:r>
                  <a:rPr lang="ru-RU" sz="1600" dirty="0">
                    <a:solidFill>
                      <a:schemeClr val="bg1">
                        <a:alpha val="80000"/>
                      </a:schemeClr>
                    </a:solidFill>
                    <a:latin typeface="SB Sans Display" panose="020B0503040504020204" pitchFamily="34" charset="0"/>
                    <a:ea typeface="Martel Sans" pitchFamily="34" charset="-122"/>
                    <a:cs typeface="SB Sans Display" panose="020B0503040504020204" pitchFamily="34" charset="0"/>
                  </a:rPr>
                  <a:t>)</a:t>
                </a:r>
                <a:r>
                  <a:rPr lang="en-US" sz="1600" dirty="0">
                    <a:solidFill>
                      <a:schemeClr val="bg1">
                        <a:alpha val="80000"/>
                      </a:schemeClr>
                    </a:solidFill>
                    <a:latin typeface="SB Sans Display" panose="020B0503040504020204" pitchFamily="34" charset="0"/>
                    <a:ea typeface="Martel Sans" pitchFamily="34" charset="-122"/>
                    <a:cs typeface="SB Sans Display" panose="020B0503040504020204" pitchFamily="34" charset="0"/>
                  </a:rPr>
                  <a:t>.</a:t>
                </a:r>
                <a:endParaRPr lang="ru-RU" sz="1600" dirty="0">
                  <a:solidFill>
                    <a:schemeClr val="bg1">
                      <a:alpha val="80000"/>
                    </a:schemeClr>
                  </a:solidFill>
                  <a:latin typeface="SB Sans Display" panose="020B0503040504020204" pitchFamily="34" charset="0"/>
                  <a:ea typeface="Martel Sans" pitchFamily="34" charset="-122"/>
                  <a:cs typeface="SB Sans Display" panose="020B0503040504020204" pitchFamily="34" charset="0"/>
                </a:endParaRPr>
              </a:p>
            </p:txBody>
          </p:sp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D31BCD60-3BC5-9E7B-C3B1-4B2C79D2C501}"/>
                  </a:ext>
                </a:extLst>
              </p:cNvPr>
              <p:cNvSpPr txBox="1"/>
              <p:nvPr/>
            </p:nvSpPr>
            <p:spPr>
              <a:xfrm>
                <a:off x="582613" y="3183207"/>
                <a:ext cx="362176" cy="302866"/>
              </a:xfrm>
              <a:prstGeom prst="rect">
                <a:avLst/>
              </a:prstGeom>
              <a:noFill/>
            </p:spPr>
            <p:txBody>
              <a:bodyPr wrap="none" lIns="0" rtlCol="0">
                <a:spAutoFit/>
              </a:bodyPr>
              <a:lstStyle/>
              <a:p>
                <a:r>
                  <a:rPr lang="ru-RU" sz="1400" dirty="0">
                    <a:solidFill>
                      <a:srgbClr val="00B0F0"/>
                    </a:solidFill>
                    <a:latin typeface="SB Sans Display" panose="020B0503040504020204" pitchFamily="34" charset="0"/>
                    <a:ea typeface="Martel Sans" pitchFamily="34" charset="-122"/>
                    <a:cs typeface="SB Sans Display" panose="020B0503040504020204" pitchFamily="34" charset="0"/>
                  </a:rPr>
                  <a:t>Ответ</a:t>
                </a:r>
                <a:endParaRPr lang="ru-RU" sz="1400" dirty="0">
                  <a:solidFill>
                    <a:srgbClr val="00B0F0"/>
                  </a:solidFill>
                </a:endParaRPr>
              </a:p>
            </p:txBody>
          </p:sp>
        </p:grpSp>
        <p:grpSp>
          <p:nvGrpSpPr>
            <p:cNvPr id="46" name="Группа 45">
              <a:extLst>
                <a:ext uri="{FF2B5EF4-FFF2-40B4-BE49-F238E27FC236}">
                  <a16:creationId xmlns:a16="http://schemas.microsoft.com/office/drawing/2014/main" id="{82D2EF0B-BCF0-8517-32EA-5CEEF37F5626}"/>
                </a:ext>
              </a:extLst>
            </p:cNvPr>
            <p:cNvGrpSpPr/>
            <p:nvPr/>
          </p:nvGrpSpPr>
          <p:grpSpPr>
            <a:xfrm>
              <a:off x="5055870" y="1356360"/>
              <a:ext cx="2268104" cy="3218400"/>
              <a:chOff x="438151" y="1485899"/>
              <a:chExt cx="2710767" cy="3167043"/>
            </a:xfrm>
          </p:grpSpPr>
          <p:sp>
            <p:nvSpPr>
              <p:cNvPr id="47" name="Скругленный прямоугольник 46">
                <a:extLst>
                  <a:ext uri="{FF2B5EF4-FFF2-40B4-BE49-F238E27FC236}">
                    <a16:creationId xmlns:a16="http://schemas.microsoft.com/office/drawing/2014/main" id="{08D895BF-04B8-BBFC-B317-ED1B5C437DC6}"/>
                  </a:ext>
                </a:extLst>
              </p:cNvPr>
              <p:cNvSpPr/>
              <p:nvPr/>
            </p:nvSpPr>
            <p:spPr>
              <a:xfrm>
                <a:off x="438151" y="1485899"/>
                <a:ext cx="2653993" cy="3167043"/>
              </a:xfrm>
              <a:prstGeom prst="roundRect">
                <a:avLst>
                  <a:gd name="adj" fmla="val 5483"/>
                </a:avLst>
              </a:prstGeom>
              <a:gradFill>
                <a:gsLst>
                  <a:gs pos="0">
                    <a:srgbClr val="EEF3FF">
                      <a:alpha val="30000"/>
                    </a:srgbClr>
                  </a:gs>
                  <a:gs pos="53000">
                    <a:srgbClr val="323434">
                      <a:alpha val="0"/>
                    </a:srgbClr>
                  </a:gs>
                </a:gsLst>
                <a:lin ang="4200000" scaled="0"/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7D37277C-4E23-9A4B-DC0E-FDA13BA6337C}"/>
                  </a:ext>
                </a:extLst>
              </p:cNvPr>
              <p:cNvSpPr txBox="1"/>
              <p:nvPr/>
            </p:nvSpPr>
            <p:spPr>
              <a:xfrm>
                <a:off x="582613" y="2003361"/>
                <a:ext cx="2566305" cy="757163"/>
              </a:xfrm>
              <a:prstGeom prst="rect">
                <a:avLst/>
              </a:prstGeom>
              <a:noFill/>
            </p:spPr>
            <p:txBody>
              <a:bodyPr wrap="square" lIns="0">
                <a:spAutoFit/>
              </a:bodyPr>
              <a:lstStyle/>
              <a:p>
                <a:pPr>
                  <a:tabLst>
                    <a:tab pos="6253163" algn="l"/>
                  </a:tabLst>
                </a:pPr>
                <a:r>
                  <a:rPr lang="ru-RU" sz="2200" dirty="0">
                    <a:solidFill>
                      <a:schemeClr val="bg1"/>
                    </a:solidFill>
                    <a:latin typeface="SB Sans Display" panose="020B0503040504020204" pitchFamily="34" charset="0"/>
                    <a:ea typeface="Martel Sans" pitchFamily="34" charset="-122"/>
                    <a:cs typeface="SB Sans Display" panose="020B0503040504020204" pitchFamily="34" charset="0"/>
                  </a:rPr>
                  <a:t>Дата окончания</a:t>
                </a:r>
                <a:endParaRPr lang="en-US" sz="2200" dirty="0">
                  <a:solidFill>
                    <a:schemeClr val="bg1"/>
                  </a:solidFill>
                  <a:latin typeface="SB Sans Display" panose="020B0503040504020204" pitchFamily="34" charset="0"/>
                  <a:ea typeface="Martel Sans" pitchFamily="34" charset="-122"/>
                  <a:cs typeface="SB Sans Display" panose="020B0503040504020204" pitchFamily="34" charset="0"/>
                </a:endParaRPr>
              </a:p>
              <a:p>
                <a:pPr>
                  <a:tabLst>
                    <a:tab pos="6253163" algn="l"/>
                  </a:tabLst>
                </a:pPr>
                <a:r>
                  <a:rPr lang="ru-RU" sz="2200" dirty="0">
                    <a:solidFill>
                      <a:schemeClr val="bg1"/>
                    </a:solidFill>
                    <a:latin typeface="SB Sans Display" panose="020B0503040504020204" pitchFamily="34" charset="0"/>
                    <a:ea typeface="Martel Sans" pitchFamily="34" charset="-122"/>
                    <a:cs typeface="SB Sans Display" panose="020B0503040504020204" pitchFamily="34" charset="0"/>
                  </a:rPr>
                  <a:t>регистрации?</a:t>
                </a:r>
              </a:p>
            </p:txBody>
          </p:sp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9F2F0420-B913-5A2A-292A-94845C0D526D}"/>
                  </a:ext>
                </a:extLst>
              </p:cNvPr>
              <p:cNvSpPr txBox="1"/>
              <p:nvPr/>
            </p:nvSpPr>
            <p:spPr>
              <a:xfrm>
                <a:off x="582613" y="1669404"/>
                <a:ext cx="727122" cy="307777"/>
              </a:xfrm>
              <a:prstGeom prst="rect">
                <a:avLst/>
              </a:prstGeom>
              <a:noFill/>
            </p:spPr>
            <p:txBody>
              <a:bodyPr wrap="none" lIns="0" rtlCol="0">
                <a:spAutoFit/>
              </a:bodyPr>
              <a:lstStyle/>
              <a:p>
                <a:r>
                  <a:rPr lang="ru-RU" sz="1400" dirty="0">
                    <a:solidFill>
                      <a:srgbClr val="00C265"/>
                    </a:solidFill>
                    <a:latin typeface="SB Sans Display" panose="020B0503040504020204" pitchFamily="34" charset="0"/>
                    <a:ea typeface="Martel Sans" pitchFamily="34" charset="-122"/>
                    <a:cs typeface="SB Sans Display" panose="020B0503040504020204" pitchFamily="34" charset="0"/>
                  </a:rPr>
                  <a:t>Вопрос</a:t>
                </a:r>
                <a:endParaRPr lang="ru-RU" sz="1400" dirty="0">
                  <a:solidFill>
                    <a:srgbClr val="00C265"/>
                  </a:solidFill>
                </a:endParaRPr>
              </a:p>
            </p:txBody>
          </p:sp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30C55B84-F4F7-3E96-F7FF-B99D02B0CDC3}"/>
                  </a:ext>
                </a:extLst>
              </p:cNvPr>
              <p:cNvSpPr txBox="1"/>
              <p:nvPr/>
            </p:nvSpPr>
            <p:spPr>
              <a:xfrm>
                <a:off x="582612" y="3534045"/>
                <a:ext cx="2503486" cy="575443"/>
              </a:xfrm>
              <a:prstGeom prst="rect">
                <a:avLst/>
              </a:prstGeom>
              <a:noFill/>
            </p:spPr>
            <p:txBody>
              <a:bodyPr wrap="square" lIns="0">
                <a:spAutoFit/>
              </a:bodyPr>
              <a:lstStyle/>
              <a:p>
                <a:r>
                  <a:rPr lang="ru-RU" sz="1600" dirty="0">
                    <a:solidFill>
                      <a:schemeClr val="bg1">
                        <a:alpha val="80000"/>
                      </a:schemeClr>
                    </a:solidFill>
                    <a:latin typeface="SB Sans Display" panose="020B0503040504020204" pitchFamily="34" charset="0"/>
                    <a:ea typeface="Martel Sans" pitchFamily="34" charset="-122"/>
                    <a:cs typeface="SB Sans Display" panose="020B0503040504020204" pitchFamily="34" charset="0"/>
                  </a:rPr>
                  <a:t>Зарегистрироваться можно будет</a:t>
                </a:r>
                <a:endParaRPr lang="en-US" sz="1600" dirty="0">
                  <a:solidFill>
                    <a:schemeClr val="bg1">
                      <a:alpha val="80000"/>
                    </a:schemeClr>
                  </a:solidFill>
                  <a:latin typeface="SB Sans Display" panose="020B0503040504020204" pitchFamily="34" charset="0"/>
                  <a:ea typeface="Martel Sans" pitchFamily="34" charset="-122"/>
                  <a:cs typeface="SB Sans Display" panose="020B0503040504020204" pitchFamily="34" charset="0"/>
                </a:endParaRPr>
              </a:p>
              <a:p>
                <a:r>
                  <a:rPr lang="ru-RU" sz="1600" dirty="0">
                    <a:solidFill>
                      <a:schemeClr val="bg1">
                        <a:alpha val="80000"/>
                      </a:schemeClr>
                    </a:solidFill>
                    <a:latin typeface="SB Sans Display" panose="020B0503040504020204" pitchFamily="34" charset="0"/>
                    <a:ea typeface="Martel Sans" pitchFamily="34" charset="-122"/>
                    <a:cs typeface="SB Sans Display" panose="020B0503040504020204" pitchFamily="34" charset="0"/>
                  </a:rPr>
                  <a:t>до 15.11 включительно</a:t>
                </a:r>
                <a:r>
                  <a:rPr lang="en-US" sz="1600" dirty="0">
                    <a:solidFill>
                      <a:schemeClr val="bg1">
                        <a:alpha val="80000"/>
                      </a:schemeClr>
                    </a:solidFill>
                    <a:latin typeface="SB Sans Display" panose="020B0503040504020204" pitchFamily="34" charset="0"/>
                    <a:ea typeface="Martel Sans" pitchFamily="34" charset="-122"/>
                    <a:cs typeface="SB Sans Display" panose="020B0503040504020204" pitchFamily="34" charset="0"/>
                  </a:rPr>
                  <a:t>.</a:t>
                </a:r>
                <a:endParaRPr lang="ru-RU" sz="1600" dirty="0">
                  <a:solidFill>
                    <a:schemeClr val="bg1">
                      <a:alpha val="80000"/>
                    </a:schemeClr>
                  </a:solidFill>
                  <a:latin typeface="SB Sans Display" panose="020B0503040504020204" pitchFamily="34" charset="0"/>
                  <a:ea typeface="Martel Sans" pitchFamily="34" charset="-122"/>
                  <a:cs typeface="SB Sans Display" panose="020B0503040504020204" pitchFamily="34" charset="0"/>
                </a:endParaRPr>
              </a:p>
            </p:txBody>
          </p:sp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EDE990E8-7295-DD9B-E086-71F1B5046CD4}"/>
                  </a:ext>
                </a:extLst>
              </p:cNvPr>
              <p:cNvSpPr txBox="1"/>
              <p:nvPr/>
            </p:nvSpPr>
            <p:spPr>
              <a:xfrm>
                <a:off x="582613" y="3183207"/>
                <a:ext cx="362176" cy="302866"/>
              </a:xfrm>
              <a:prstGeom prst="rect">
                <a:avLst/>
              </a:prstGeom>
              <a:noFill/>
            </p:spPr>
            <p:txBody>
              <a:bodyPr wrap="none" lIns="0" rtlCol="0">
                <a:spAutoFit/>
              </a:bodyPr>
              <a:lstStyle/>
              <a:p>
                <a:r>
                  <a:rPr lang="ru-RU" sz="1400" dirty="0">
                    <a:solidFill>
                      <a:srgbClr val="00B0F0"/>
                    </a:solidFill>
                    <a:latin typeface="SB Sans Display" panose="020B0503040504020204" pitchFamily="34" charset="0"/>
                    <a:ea typeface="Martel Sans" pitchFamily="34" charset="-122"/>
                    <a:cs typeface="SB Sans Display" panose="020B0503040504020204" pitchFamily="34" charset="0"/>
                  </a:rPr>
                  <a:t>Ответ</a:t>
                </a:r>
                <a:endParaRPr lang="ru-RU" sz="1400" dirty="0">
                  <a:solidFill>
                    <a:srgbClr val="00B0F0"/>
                  </a:solidFill>
                </a:endParaRPr>
              </a:p>
            </p:txBody>
          </p:sp>
        </p:grpSp>
      </p:grp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1B51E5F5-2AB7-2698-EE65-58FE0354A5E9}"/>
              </a:ext>
            </a:extLst>
          </p:cNvPr>
          <p:cNvGrpSpPr/>
          <p:nvPr/>
        </p:nvGrpSpPr>
        <p:grpSpPr>
          <a:xfrm>
            <a:off x="438150" y="4460490"/>
            <a:ext cx="13860000" cy="3218400"/>
            <a:chOff x="438150" y="1356360"/>
            <a:chExt cx="6885824" cy="3218400"/>
          </a:xfrm>
        </p:grpSpPr>
        <p:grpSp>
          <p:nvGrpSpPr>
            <p:cNvPr id="5" name="Группа 4">
              <a:extLst>
                <a:ext uri="{FF2B5EF4-FFF2-40B4-BE49-F238E27FC236}">
                  <a16:creationId xmlns:a16="http://schemas.microsoft.com/office/drawing/2014/main" id="{1CF478D2-31B2-BEDC-656C-84882F61227F}"/>
                </a:ext>
              </a:extLst>
            </p:cNvPr>
            <p:cNvGrpSpPr/>
            <p:nvPr/>
          </p:nvGrpSpPr>
          <p:grpSpPr>
            <a:xfrm>
              <a:off x="438150" y="1356360"/>
              <a:ext cx="2341625" cy="3218400"/>
              <a:chOff x="438151" y="1485899"/>
              <a:chExt cx="2798637" cy="3167043"/>
            </a:xfrm>
          </p:grpSpPr>
          <p:sp>
            <p:nvSpPr>
              <p:cNvPr id="18" name="Скругленный прямоугольник 17">
                <a:extLst>
                  <a:ext uri="{FF2B5EF4-FFF2-40B4-BE49-F238E27FC236}">
                    <a16:creationId xmlns:a16="http://schemas.microsoft.com/office/drawing/2014/main" id="{1DD0C581-91D8-C179-735D-301CF6918074}"/>
                  </a:ext>
                </a:extLst>
              </p:cNvPr>
              <p:cNvSpPr/>
              <p:nvPr/>
            </p:nvSpPr>
            <p:spPr>
              <a:xfrm>
                <a:off x="438151" y="1485899"/>
                <a:ext cx="2653993" cy="3167043"/>
              </a:xfrm>
              <a:prstGeom prst="roundRect">
                <a:avLst>
                  <a:gd name="adj" fmla="val 5483"/>
                </a:avLst>
              </a:prstGeom>
              <a:gradFill>
                <a:gsLst>
                  <a:gs pos="0">
                    <a:srgbClr val="EEF3FF">
                      <a:alpha val="30000"/>
                    </a:srgbClr>
                  </a:gs>
                  <a:gs pos="53000">
                    <a:srgbClr val="323434">
                      <a:alpha val="0"/>
                    </a:srgbClr>
                  </a:gs>
                </a:gsLst>
                <a:lin ang="4200000" scaled="0"/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F8C2D7C5-7982-2077-A72A-EC748F7C5396}"/>
                  </a:ext>
                </a:extLst>
              </p:cNvPr>
              <p:cNvSpPr txBox="1"/>
              <p:nvPr/>
            </p:nvSpPr>
            <p:spPr>
              <a:xfrm>
                <a:off x="582613" y="2003361"/>
                <a:ext cx="2566305" cy="817737"/>
              </a:xfrm>
              <a:prstGeom prst="rect">
                <a:avLst/>
              </a:prstGeom>
              <a:noFill/>
            </p:spPr>
            <p:txBody>
              <a:bodyPr wrap="square" lIns="0">
                <a:spAutoFit/>
              </a:bodyPr>
              <a:lstStyle/>
              <a:p>
                <a:pPr>
                  <a:tabLst>
                    <a:tab pos="6253163" algn="l"/>
                  </a:tabLst>
                </a:pPr>
                <a:r>
                  <a:rPr lang="ru-RU" sz="2400" dirty="0">
                    <a:solidFill>
                      <a:schemeClr val="bg1"/>
                    </a:solidFill>
                    <a:latin typeface="SB Sans Display" panose="020B0503040504020204" pitchFamily="34" charset="0"/>
                    <a:ea typeface="Martel Sans" pitchFamily="34" charset="-122"/>
                    <a:cs typeface="SB Sans Display" panose="020B0503040504020204" pitchFamily="34" charset="0"/>
                  </a:rPr>
                  <a:t>Сколько времени платится стипендия?</a:t>
                </a: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DA665016-4644-EBE9-9749-F9EE46384F58}"/>
                  </a:ext>
                </a:extLst>
              </p:cNvPr>
              <p:cNvSpPr txBox="1"/>
              <p:nvPr/>
            </p:nvSpPr>
            <p:spPr>
              <a:xfrm>
                <a:off x="582613" y="1669404"/>
                <a:ext cx="727122" cy="307777"/>
              </a:xfrm>
              <a:prstGeom prst="rect">
                <a:avLst/>
              </a:prstGeom>
              <a:noFill/>
            </p:spPr>
            <p:txBody>
              <a:bodyPr wrap="none" lIns="0" rtlCol="0">
                <a:spAutoFit/>
              </a:bodyPr>
              <a:lstStyle/>
              <a:p>
                <a:r>
                  <a:rPr lang="ru-RU" sz="1400" dirty="0">
                    <a:solidFill>
                      <a:srgbClr val="00C265"/>
                    </a:solidFill>
                    <a:latin typeface="SB Sans Display" panose="020B0503040504020204" pitchFamily="34" charset="0"/>
                    <a:ea typeface="Martel Sans" pitchFamily="34" charset="-122"/>
                    <a:cs typeface="SB Sans Display" panose="020B0503040504020204" pitchFamily="34" charset="0"/>
                  </a:rPr>
                  <a:t>Вопрос</a:t>
                </a:r>
                <a:endParaRPr lang="ru-RU" sz="1400" dirty="0">
                  <a:solidFill>
                    <a:srgbClr val="00C265"/>
                  </a:solidFill>
                </a:endParaRP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4D96B362-86C8-F2FF-2E4F-B790C699ED53}"/>
                  </a:ext>
                </a:extLst>
              </p:cNvPr>
              <p:cNvSpPr txBox="1"/>
              <p:nvPr/>
            </p:nvSpPr>
            <p:spPr>
              <a:xfrm>
                <a:off x="582611" y="3534045"/>
                <a:ext cx="2654177" cy="817737"/>
              </a:xfrm>
              <a:prstGeom prst="rect">
                <a:avLst/>
              </a:prstGeom>
              <a:noFill/>
            </p:spPr>
            <p:txBody>
              <a:bodyPr wrap="square" lIns="0">
                <a:spAutoFit/>
              </a:bodyPr>
              <a:lstStyle/>
              <a:p>
                <a:r>
                  <a:rPr lang="ru-RU" sz="1600" dirty="0">
                    <a:solidFill>
                      <a:schemeClr val="bg1">
                        <a:alpha val="80000"/>
                      </a:schemeClr>
                    </a:solidFill>
                    <a:latin typeface="SB Sans Display" panose="020B0503040504020204" pitchFamily="34" charset="0"/>
                    <a:ea typeface="Martel Sans" pitchFamily="34" charset="-122"/>
                    <a:cs typeface="SB Sans Display" panose="020B0503040504020204" pitchFamily="34" charset="0"/>
                  </a:rPr>
                  <a:t>12 месяцев, первая выплата в декабре 2025г. Выплата</a:t>
                </a:r>
                <a:r>
                  <a:rPr lang="en-US" sz="1600" dirty="0">
                    <a:solidFill>
                      <a:schemeClr val="bg1">
                        <a:alpha val="80000"/>
                      </a:schemeClr>
                    </a:solidFill>
                    <a:latin typeface="SB Sans Display" panose="020B0503040504020204" pitchFamily="34" charset="0"/>
                    <a:ea typeface="Martel Sans" pitchFamily="34" charset="-122"/>
                    <a:cs typeface="SB Sans Display" panose="020B0503040504020204" pitchFamily="34" charset="0"/>
                  </a:rPr>
                  <a:t> </a:t>
                </a:r>
                <a:r>
                  <a:rPr lang="ru-RU" sz="1600" dirty="0">
                    <a:solidFill>
                      <a:schemeClr val="bg1">
                        <a:alpha val="80000"/>
                      </a:schemeClr>
                    </a:solidFill>
                    <a:latin typeface="SB Sans Display" panose="020B0503040504020204" pitchFamily="34" charset="0"/>
                    <a:ea typeface="Martel Sans" pitchFamily="34" charset="-122"/>
                    <a:cs typeface="SB Sans Display" panose="020B0503040504020204" pitchFamily="34" charset="0"/>
                  </a:rPr>
                  <a:t>в последние 10 дней каждого месяца</a:t>
                </a:r>
                <a:r>
                  <a:rPr lang="en-US" sz="1600" dirty="0">
                    <a:solidFill>
                      <a:schemeClr val="bg1">
                        <a:alpha val="80000"/>
                      </a:schemeClr>
                    </a:solidFill>
                    <a:latin typeface="SB Sans Display" panose="020B0503040504020204" pitchFamily="34" charset="0"/>
                    <a:ea typeface="Martel Sans" pitchFamily="34" charset="-122"/>
                    <a:cs typeface="SB Sans Display" panose="020B0503040504020204" pitchFamily="34" charset="0"/>
                  </a:rPr>
                  <a:t>.</a:t>
                </a:r>
                <a:endParaRPr lang="ru-RU" sz="1600" dirty="0">
                  <a:solidFill>
                    <a:schemeClr val="bg1">
                      <a:alpha val="80000"/>
                    </a:schemeClr>
                  </a:solidFill>
                  <a:latin typeface="SB Sans Display" panose="020B0503040504020204" pitchFamily="34" charset="0"/>
                  <a:ea typeface="Martel Sans" pitchFamily="34" charset="-122"/>
                  <a:cs typeface="SB Sans Display" panose="020B0503040504020204" pitchFamily="34" charset="0"/>
                </a:endParaRPr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6DA337DA-0327-CF59-8CA1-E63A8C1395D4}"/>
                  </a:ext>
                </a:extLst>
              </p:cNvPr>
              <p:cNvSpPr txBox="1"/>
              <p:nvPr/>
            </p:nvSpPr>
            <p:spPr>
              <a:xfrm>
                <a:off x="582613" y="3183207"/>
                <a:ext cx="362176" cy="302866"/>
              </a:xfrm>
              <a:prstGeom prst="rect">
                <a:avLst/>
              </a:prstGeom>
              <a:noFill/>
            </p:spPr>
            <p:txBody>
              <a:bodyPr wrap="none" lIns="0" rtlCol="0">
                <a:spAutoFit/>
              </a:bodyPr>
              <a:lstStyle/>
              <a:p>
                <a:r>
                  <a:rPr lang="ru-RU" sz="1400" dirty="0">
                    <a:solidFill>
                      <a:srgbClr val="00B0F0"/>
                    </a:solidFill>
                    <a:latin typeface="SB Sans Display" panose="020B0503040504020204" pitchFamily="34" charset="0"/>
                    <a:ea typeface="Martel Sans" pitchFamily="34" charset="-122"/>
                    <a:cs typeface="SB Sans Display" panose="020B0503040504020204" pitchFamily="34" charset="0"/>
                  </a:rPr>
                  <a:t>Ответ</a:t>
                </a:r>
                <a:endParaRPr lang="ru-RU" sz="1400" dirty="0">
                  <a:solidFill>
                    <a:srgbClr val="00B0F0"/>
                  </a:solidFill>
                </a:endParaRPr>
              </a:p>
            </p:txBody>
          </p:sp>
        </p:grpSp>
        <p:grpSp>
          <p:nvGrpSpPr>
            <p:cNvPr id="6" name="Группа 5">
              <a:extLst>
                <a:ext uri="{FF2B5EF4-FFF2-40B4-BE49-F238E27FC236}">
                  <a16:creationId xmlns:a16="http://schemas.microsoft.com/office/drawing/2014/main" id="{89820803-1C00-A663-31B2-C2346C4B4FD3}"/>
                </a:ext>
              </a:extLst>
            </p:cNvPr>
            <p:cNvGrpSpPr/>
            <p:nvPr/>
          </p:nvGrpSpPr>
          <p:grpSpPr>
            <a:xfrm>
              <a:off x="2747010" y="1356360"/>
              <a:ext cx="2268104" cy="3218400"/>
              <a:chOff x="438151" y="1485899"/>
              <a:chExt cx="2710767" cy="3167043"/>
            </a:xfrm>
          </p:grpSpPr>
          <p:sp>
            <p:nvSpPr>
              <p:cNvPr id="13" name="Скругленный прямоугольник 12">
                <a:extLst>
                  <a:ext uri="{FF2B5EF4-FFF2-40B4-BE49-F238E27FC236}">
                    <a16:creationId xmlns:a16="http://schemas.microsoft.com/office/drawing/2014/main" id="{47A30362-8F9D-49EB-6E41-A69AC72A1170}"/>
                  </a:ext>
                </a:extLst>
              </p:cNvPr>
              <p:cNvSpPr/>
              <p:nvPr/>
            </p:nvSpPr>
            <p:spPr>
              <a:xfrm>
                <a:off x="438151" y="1485899"/>
                <a:ext cx="2653993" cy="3167043"/>
              </a:xfrm>
              <a:prstGeom prst="roundRect">
                <a:avLst>
                  <a:gd name="adj" fmla="val 5483"/>
                </a:avLst>
              </a:prstGeom>
              <a:gradFill>
                <a:gsLst>
                  <a:gs pos="0">
                    <a:srgbClr val="EEF3FF">
                      <a:alpha val="30000"/>
                    </a:srgbClr>
                  </a:gs>
                  <a:gs pos="53000">
                    <a:srgbClr val="323434">
                      <a:alpha val="0"/>
                    </a:srgbClr>
                  </a:gs>
                </a:gsLst>
                <a:lin ang="4200000" scaled="0"/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922473ED-ACEB-EA2C-8B87-994638F9FDCF}"/>
                  </a:ext>
                </a:extLst>
              </p:cNvPr>
              <p:cNvSpPr txBox="1"/>
              <p:nvPr/>
            </p:nvSpPr>
            <p:spPr>
              <a:xfrm>
                <a:off x="582613" y="2003361"/>
                <a:ext cx="2566305" cy="817737"/>
              </a:xfrm>
              <a:prstGeom prst="rect">
                <a:avLst/>
              </a:prstGeom>
              <a:noFill/>
            </p:spPr>
            <p:txBody>
              <a:bodyPr wrap="square" lIns="0">
                <a:spAutoFit/>
              </a:bodyPr>
              <a:lstStyle/>
              <a:p>
                <a:pPr>
                  <a:tabLst>
                    <a:tab pos="6253163" algn="l"/>
                  </a:tabLst>
                </a:pPr>
                <a:r>
                  <a:rPr lang="ru-RU" sz="2400" dirty="0">
                    <a:solidFill>
                      <a:schemeClr val="bg1"/>
                    </a:solidFill>
                    <a:latin typeface="SB Sans Display" panose="020B0503040504020204" pitchFamily="34" charset="0"/>
                    <a:ea typeface="Martel Sans" pitchFamily="34" charset="-122"/>
                    <a:cs typeface="SB Sans Display" panose="020B0503040504020204" pitchFamily="34" charset="0"/>
                  </a:rPr>
                  <a:t>Размер</a:t>
                </a:r>
                <a:r>
                  <a:rPr lang="en-US" sz="2400" dirty="0">
                    <a:solidFill>
                      <a:schemeClr val="bg1"/>
                    </a:solidFill>
                    <a:latin typeface="SB Sans Display" panose="020B0503040504020204" pitchFamily="34" charset="0"/>
                    <a:ea typeface="Martel Sans" pitchFamily="34" charset="-122"/>
                    <a:cs typeface="SB Sans Display" panose="020B0503040504020204" pitchFamily="34" charset="0"/>
                  </a:rPr>
                  <a:t> </a:t>
                </a:r>
                <a:r>
                  <a:rPr lang="ru-RU" sz="2400" dirty="0">
                    <a:solidFill>
                      <a:schemeClr val="bg1"/>
                    </a:solidFill>
                    <a:latin typeface="SB Sans Display" panose="020B0503040504020204" pitchFamily="34" charset="0"/>
                    <a:ea typeface="Martel Sans" pitchFamily="34" charset="-122"/>
                    <a:cs typeface="SB Sans Display" panose="020B0503040504020204" pitchFamily="34" charset="0"/>
                  </a:rPr>
                  <a:t>стипендии указан </a:t>
                </a:r>
                <a:br>
                  <a:rPr lang="ru-RU" sz="2400" dirty="0">
                    <a:solidFill>
                      <a:schemeClr val="bg1"/>
                    </a:solidFill>
                    <a:latin typeface="SB Sans Display" panose="020B0503040504020204" pitchFamily="34" charset="0"/>
                    <a:ea typeface="Martel Sans" pitchFamily="34" charset="-122"/>
                    <a:cs typeface="SB Sans Display" panose="020B0503040504020204" pitchFamily="34" charset="0"/>
                  </a:rPr>
                </a:br>
                <a:r>
                  <a:rPr lang="ru-RU" sz="2400" dirty="0">
                    <a:solidFill>
                      <a:schemeClr val="bg1"/>
                    </a:solidFill>
                    <a:latin typeface="SB Sans Display" panose="020B0503040504020204" pitchFamily="34" charset="0"/>
                    <a:ea typeface="Martel Sans" pitchFamily="34" charset="-122"/>
                    <a:cs typeface="SB Sans Display" panose="020B0503040504020204" pitchFamily="34" charset="0"/>
                  </a:rPr>
                  <a:t>до налогообложения?</a:t>
                </a: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D94D3A35-645A-D9B6-24BF-B389E790F226}"/>
                  </a:ext>
                </a:extLst>
              </p:cNvPr>
              <p:cNvSpPr txBox="1"/>
              <p:nvPr/>
            </p:nvSpPr>
            <p:spPr>
              <a:xfrm>
                <a:off x="582613" y="1669404"/>
                <a:ext cx="727122" cy="307777"/>
              </a:xfrm>
              <a:prstGeom prst="rect">
                <a:avLst/>
              </a:prstGeom>
              <a:noFill/>
            </p:spPr>
            <p:txBody>
              <a:bodyPr wrap="none" lIns="0" rtlCol="0">
                <a:spAutoFit/>
              </a:bodyPr>
              <a:lstStyle/>
              <a:p>
                <a:r>
                  <a:rPr lang="ru-RU" sz="1400" dirty="0">
                    <a:solidFill>
                      <a:srgbClr val="00C265"/>
                    </a:solidFill>
                    <a:latin typeface="SB Sans Display" panose="020B0503040504020204" pitchFamily="34" charset="0"/>
                    <a:ea typeface="Martel Sans" pitchFamily="34" charset="-122"/>
                    <a:cs typeface="SB Sans Display" panose="020B0503040504020204" pitchFamily="34" charset="0"/>
                  </a:rPr>
                  <a:t>Вопрос</a:t>
                </a:r>
                <a:endParaRPr lang="ru-RU" sz="1400" dirty="0">
                  <a:solidFill>
                    <a:srgbClr val="00C265"/>
                  </a:solidFill>
                </a:endParaRP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881D3D76-D3B9-E606-BAC7-BD457418B517}"/>
                  </a:ext>
                </a:extLst>
              </p:cNvPr>
              <p:cNvSpPr txBox="1"/>
              <p:nvPr/>
            </p:nvSpPr>
            <p:spPr>
              <a:xfrm>
                <a:off x="582612" y="3534045"/>
                <a:ext cx="2503486" cy="575444"/>
              </a:xfrm>
              <a:prstGeom prst="rect">
                <a:avLst/>
              </a:prstGeom>
              <a:noFill/>
            </p:spPr>
            <p:txBody>
              <a:bodyPr wrap="square" lIns="0">
                <a:spAutoFit/>
              </a:bodyPr>
              <a:lstStyle/>
              <a:p>
                <a:r>
                  <a:rPr lang="ru-RU" sz="1600" dirty="0">
                    <a:solidFill>
                      <a:schemeClr val="bg1">
                        <a:alpha val="80000"/>
                      </a:schemeClr>
                    </a:solidFill>
                    <a:latin typeface="SB Sans Display" panose="020B0503040504020204" pitchFamily="34" charset="0"/>
                    <a:ea typeface="Martel Sans" pitchFamily="34" charset="-122"/>
                    <a:cs typeface="SB Sans Display" panose="020B0503040504020204" pitchFamily="34" charset="0"/>
                  </a:rPr>
                  <a:t>Да. Брокер удержит налог при выплате (35% сверх 4 000 руб. в год)</a:t>
                </a:r>
                <a:r>
                  <a:rPr lang="en-US" sz="1600" dirty="0">
                    <a:solidFill>
                      <a:schemeClr val="bg1">
                        <a:alpha val="80000"/>
                      </a:schemeClr>
                    </a:solidFill>
                    <a:latin typeface="SB Sans Display" panose="020B0503040504020204" pitchFamily="34" charset="0"/>
                    <a:ea typeface="Martel Sans" pitchFamily="34" charset="-122"/>
                    <a:cs typeface="SB Sans Display" panose="020B0503040504020204" pitchFamily="34" charset="0"/>
                  </a:rPr>
                  <a:t>.</a:t>
                </a:r>
                <a:endParaRPr lang="ru-RU" sz="1600" dirty="0">
                  <a:solidFill>
                    <a:schemeClr val="bg1">
                      <a:alpha val="80000"/>
                    </a:schemeClr>
                  </a:solidFill>
                  <a:latin typeface="SB Sans Display" panose="020B0503040504020204" pitchFamily="34" charset="0"/>
                  <a:ea typeface="Martel Sans" pitchFamily="34" charset="-122"/>
                  <a:cs typeface="SB Sans Display" panose="020B0503040504020204" pitchFamily="34" charset="0"/>
                </a:endParaRP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BC78F1B1-04BA-39F6-B079-0BA1FB309E20}"/>
                  </a:ext>
                </a:extLst>
              </p:cNvPr>
              <p:cNvSpPr txBox="1"/>
              <p:nvPr/>
            </p:nvSpPr>
            <p:spPr>
              <a:xfrm>
                <a:off x="582613" y="3183207"/>
                <a:ext cx="362176" cy="302866"/>
              </a:xfrm>
              <a:prstGeom prst="rect">
                <a:avLst/>
              </a:prstGeom>
              <a:noFill/>
            </p:spPr>
            <p:txBody>
              <a:bodyPr wrap="none" lIns="0" rtlCol="0">
                <a:spAutoFit/>
              </a:bodyPr>
              <a:lstStyle/>
              <a:p>
                <a:r>
                  <a:rPr lang="ru-RU" sz="1400" dirty="0">
                    <a:solidFill>
                      <a:srgbClr val="00B0F0"/>
                    </a:solidFill>
                    <a:latin typeface="SB Sans Display" panose="020B0503040504020204" pitchFamily="34" charset="0"/>
                    <a:ea typeface="Martel Sans" pitchFamily="34" charset="-122"/>
                    <a:cs typeface="SB Sans Display" panose="020B0503040504020204" pitchFamily="34" charset="0"/>
                  </a:rPr>
                  <a:t>Ответ</a:t>
                </a:r>
                <a:endParaRPr lang="ru-RU" sz="1400" dirty="0">
                  <a:solidFill>
                    <a:srgbClr val="00B0F0"/>
                  </a:solidFill>
                </a:endParaRPr>
              </a:p>
            </p:txBody>
          </p:sp>
        </p:grpSp>
        <p:grpSp>
          <p:nvGrpSpPr>
            <p:cNvPr id="7" name="Группа 6">
              <a:extLst>
                <a:ext uri="{FF2B5EF4-FFF2-40B4-BE49-F238E27FC236}">
                  <a16:creationId xmlns:a16="http://schemas.microsoft.com/office/drawing/2014/main" id="{01828EC2-EBD5-66C5-2A51-A9ED2A19AFD6}"/>
                </a:ext>
              </a:extLst>
            </p:cNvPr>
            <p:cNvGrpSpPr/>
            <p:nvPr/>
          </p:nvGrpSpPr>
          <p:grpSpPr>
            <a:xfrm>
              <a:off x="5055870" y="1356360"/>
              <a:ext cx="2268104" cy="3218400"/>
              <a:chOff x="438151" y="1485899"/>
              <a:chExt cx="2710767" cy="3167043"/>
            </a:xfrm>
          </p:grpSpPr>
          <p:sp>
            <p:nvSpPr>
              <p:cNvPr id="8" name="Скругленный прямоугольник 7">
                <a:extLst>
                  <a:ext uri="{FF2B5EF4-FFF2-40B4-BE49-F238E27FC236}">
                    <a16:creationId xmlns:a16="http://schemas.microsoft.com/office/drawing/2014/main" id="{AE8B053D-D0B1-69CB-BF11-F2CCC55B05C5}"/>
                  </a:ext>
                </a:extLst>
              </p:cNvPr>
              <p:cNvSpPr/>
              <p:nvPr/>
            </p:nvSpPr>
            <p:spPr>
              <a:xfrm>
                <a:off x="438151" y="1485899"/>
                <a:ext cx="2653993" cy="3167043"/>
              </a:xfrm>
              <a:prstGeom prst="roundRect">
                <a:avLst>
                  <a:gd name="adj" fmla="val 5483"/>
                </a:avLst>
              </a:prstGeom>
              <a:gradFill>
                <a:gsLst>
                  <a:gs pos="0">
                    <a:srgbClr val="EEF3FF">
                      <a:alpha val="30000"/>
                    </a:srgbClr>
                  </a:gs>
                  <a:gs pos="53000">
                    <a:srgbClr val="323434">
                      <a:alpha val="0"/>
                    </a:srgbClr>
                  </a:gs>
                </a:gsLst>
                <a:lin ang="4200000" scaled="0"/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C92B5714-4F21-452B-7F89-EC896B2D73E7}"/>
                  </a:ext>
                </a:extLst>
              </p:cNvPr>
              <p:cNvSpPr txBox="1"/>
              <p:nvPr/>
            </p:nvSpPr>
            <p:spPr>
              <a:xfrm>
                <a:off x="582613" y="2003361"/>
                <a:ext cx="2566305" cy="817737"/>
              </a:xfrm>
              <a:prstGeom prst="rect">
                <a:avLst/>
              </a:prstGeom>
              <a:noFill/>
            </p:spPr>
            <p:txBody>
              <a:bodyPr wrap="square" lIns="0">
                <a:spAutoFit/>
              </a:bodyPr>
              <a:lstStyle/>
              <a:p>
                <a:pPr>
                  <a:tabLst>
                    <a:tab pos="6253163" algn="l"/>
                  </a:tabLst>
                </a:pPr>
                <a:r>
                  <a:rPr lang="ru-RU" sz="2400" dirty="0">
                    <a:solidFill>
                      <a:schemeClr val="bg1"/>
                    </a:solidFill>
                    <a:latin typeface="SB Sans Display" panose="020B0503040504020204" pitchFamily="34" charset="0"/>
                    <a:ea typeface="Martel Sans" pitchFamily="34" charset="-122"/>
                    <a:cs typeface="SB Sans Display" panose="020B0503040504020204" pitchFamily="34" charset="0"/>
                  </a:rPr>
                  <a:t>Когда зачисляются бонусы Спасибо?</a:t>
                </a:r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CE776BDA-63F6-CA3E-08C4-E2B5868DB631}"/>
                  </a:ext>
                </a:extLst>
              </p:cNvPr>
              <p:cNvSpPr txBox="1"/>
              <p:nvPr/>
            </p:nvSpPr>
            <p:spPr>
              <a:xfrm>
                <a:off x="582613" y="1669404"/>
                <a:ext cx="727122" cy="307777"/>
              </a:xfrm>
              <a:prstGeom prst="rect">
                <a:avLst/>
              </a:prstGeom>
              <a:noFill/>
            </p:spPr>
            <p:txBody>
              <a:bodyPr wrap="none" lIns="0" rtlCol="0">
                <a:spAutoFit/>
              </a:bodyPr>
              <a:lstStyle/>
              <a:p>
                <a:r>
                  <a:rPr lang="ru-RU" sz="1400" dirty="0">
                    <a:solidFill>
                      <a:srgbClr val="00C265"/>
                    </a:solidFill>
                    <a:latin typeface="SB Sans Display" panose="020B0503040504020204" pitchFamily="34" charset="0"/>
                    <a:ea typeface="Martel Sans" pitchFamily="34" charset="-122"/>
                    <a:cs typeface="SB Sans Display" panose="020B0503040504020204" pitchFamily="34" charset="0"/>
                  </a:rPr>
                  <a:t>Вопрос</a:t>
                </a:r>
                <a:endParaRPr lang="ru-RU" sz="1400" dirty="0">
                  <a:solidFill>
                    <a:srgbClr val="00C265"/>
                  </a:solidFill>
                </a:endParaRP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D606650-2729-E21E-01C9-A3E9206664AF}"/>
                  </a:ext>
                </a:extLst>
              </p:cNvPr>
              <p:cNvSpPr txBox="1"/>
              <p:nvPr/>
            </p:nvSpPr>
            <p:spPr>
              <a:xfrm>
                <a:off x="582612" y="3534045"/>
                <a:ext cx="2503486" cy="333152"/>
              </a:xfrm>
              <a:prstGeom prst="rect">
                <a:avLst/>
              </a:prstGeom>
              <a:noFill/>
            </p:spPr>
            <p:txBody>
              <a:bodyPr wrap="square" lIns="0">
                <a:spAutoFit/>
              </a:bodyPr>
              <a:lstStyle/>
              <a:p>
                <a:r>
                  <a:rPr lang="ru-RU" sz="1600" dirty="0">
                    <a:solidFill>
                      <a:schemeClr val="bg1">
                        <a:alpha val="80000"/>
                      </a:schemeClr>
                    </a:solidFill>
                    <a:latin typeface="SB Sans Display" panose="020B0503040504020204" pitchFamily="34" charset="0"/>
                    <a:ea typeface="Martel Sans" pitchFamily="34" charset="-122"/>
                    <a:cs typeface="SB Sans Display" panose="020B0503040504020204" pitchFamily="34" charset="0"/>
                  </a:rPr>
                  <a:t>В декабре 2025</a:t>
                </a:r>
                <a:r>
                  <a:rPr lang="en-US" sz="1600" dirty="0">
                    <a:solidFill>
                      <a:schemeClr val="bg1">
                        <a:alpha val="80000"/>
                      </a:schemeClr>
                    </a:solidFill>
                    <a:latin typeface="SB Sans Display" panose="020B0503040504020204" pitchFamily="34" charset="0"/>
                    <a:ea typeface="Martel Sans" pitchFamily="34" charset="-122"/>
                    <a:cs typeface="SB Sans Display" panose="020B0503040504020204" pitchFamily="34" charset="0"/>
                  </a:rPr>
                  <a:t> </a:t>
                </a:r>
                <a:r>
                  <a:rPr lang="ru-RU" sz="1600" dirty="0">
                    <a:solidFill>
                      <a:schemeClr val="bg1">
                        <a:alpha val="80000"/>
                      </a:schemeClr>
                    </a:solidFill>
                    <a:latin typeface="SB Sans Display" panose="020B0503040504020204" pitchFamily="34" charset="0"/>
                    <a:ea typeface="Martel Sans" pitchFamily="34" charset="-122"/>
                    <a:cs typeface="SB Sans Display" panose="020B0503040504020204" pitchFamily="34" charset="0"/>
                  </a:rPr>
                  <a:t>г</a:t>
                </a:r>
                <a:r>
                  <a:rPr lang="en-US" sz="1600" dirty="0">
                    <a:solidFill>
                      <a:schemeClr val="bg1">
                        <a:alpha val="80000"/>
                      </a:schemeClr>
                    </a:solidFill>
                    <a:latin typeface="SB Sans Display" panose="020B0503040504020204" pitchFamily="34" charset="0"/>
                    <a:ea typeface="Martel Sans" pitchFamily="34" charset="-122"/>
                    <a:cs typeface="SB Sans Display" panose="020B0503040504020204" pitchFamily="34" charset="0"/>
                  </a:rPr>
                  <a:t>. </a:t>
                </a:r>
                <a:r>
                  <a:rPr lang="ru-RU" sz="1600" dirty="0">
                    <a:solidFill>
                      <a:schemeClr val="bg1">
                        <a:alpha val="80000"/>
                      </a:schemeClr>
                    </a:solidFill>
                    <a:latin typeface="SB Sans Display" panose="020B0503040504020204" pitchFamily="34" charset="0"/>
                    <a:ea typeface="Martel Sans" pitchFamily="34" charset="-122"/>
                    <a:cs typeface="SB Sans Display" panose="020B0503040504020204" pitchFamily="34" charset="0"/>
                  </a:rPr>
                  <a:t> </a:t>
                </a: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5CD3D6C0-1BD0-E809-CFCD-5988F2B6375E}"/>
                  </a:ext>
                </a:extLst>
              </p:cNvPr>
              <p:cNvSpPr txBox="1"/>
              <p:nvPr/>
            </p:nvSpPr>
            <p:spPr>
              <a:xfrm>
                <a:off x="582613" y="3183207"/>
                <a:ext cx="362176" cy="302866"/>
              </a:xfrm>
              <a:prstGeom prst="rect">
                <a:avLst/>
              </a:prstGeom>
              <a:noFill/>
            </p:spPr>
            <p:txBody>
              <a:bodyPr wrap="none" lIns="0" rtlCol="0">
                <a:spAutoFit/>
              </a:bodyPr>
              <a:lstStyle/>
              <a:p>
                <a:r>
                  <a:rPr lang="ru-RU" sz="1400" dirty="0">
                    <a:solidFill>
                      <a:srgbClr val="00B0F0"/>
                    </a:solidFill>
                    <a:latin typeface="SB Sans Display" panose="020B0503040504020204" pitchFamily="34" charset="0"/>
                    <a:ea typeface="Martel Sans" pitchFamily="34" charset="-122"/>
                    <a:cs typeface="SB Sans Display" panose="020B0503040504020204" pitchFamily="34" charset="0"/>
                  </a:rPr>
                  <a:t>Ответ</a:t>
                </a:r>
                <a:endParaRPr lang="ru-RU" sz="1400" dirty="0">
                  <a:solidFill>
                    <a:srgbClr val="00B0F0"/>
                  </a:solidFill>
                </a:endParaRPr>
              </a:p>
            </p:txBody>
          </p:sp>
        </p:grpSp>
      </p:grpSp>
      <p:sp>
        <p:nvSpPr>
          <p:cNvPr id="23" name="Скругленный прямоугольник 22">
            <a:extLst>
              <a:ext uri="{FF2B5EF4-FFF2-40B4-BE49-F238E27FC236}">
                <a16:creationId xmlns:a16="http://schemas.microsoft.com/office/drawing/2014/main" id="{BAFCAE69-9CC4-1666-A537-432EE4C17EDF}"/>
              </a:ext>
            </a:extLst>
          </p:cNvPr>
          <p:cNvSpPr/>
          <p:nvPr/>
        </p:nvSpPr>
        <p:spPr>
          <a:xfrm flipH="1">
            <a:off x="13233284" y="494676"/>
            <a:ext cx="936000" cy="433984"/>
          </a:xfrm>
          <a:prstGeom prst="roundRect">
            <a:avLst>
              <a:gd name="adj" fmla="val 50000"/>
            </a:avLst>
          </a:prstGeom>
          <a:noFill/>
          <a:ln w="31750">
            <a:gradFill flip="none" rotWithShape="1">
              <a:gsLst>
                <a:gs pos="0">
                  <a:srgbClr val="00B0F0"/>
                </a:gs>
                <a:gs pos="100000">
                  <a:srgbClr val="00C265"/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9A6BE9C-E513-CCF3-6E3C-E0FE153194F7}"/>
              </a:ext>
            </a:extLst>
          </p:cNvPr>
          <p:cNvSpPr txBox="1"/>
          <p:nvPr/>
        </p:nvSpPr>
        <p:spPr>
          <a:xfrm>
            <a:off x="13278941" y="475836"/>
            <a:ext cx="844687" cy="430887"/>
          </a:xfrm>
          <a:prstGeom prst="rect">
            <a:avLst/>
          </a:prstGeom>
          <a:noFill/>
        </p:spPr>
        <p:txBody>
          <a:bodyPr wrap="square" anchor="b">
            <a:spAutoFit/>
          </a:bodyPr>
          <a:lstStyle/>
          <a:p>
            <a:pPr algn="ctr">
              <a:tabLst>
                <a:tab pos="6253163" algn="l"/>
              </a:tabLst>
            </a:pPr>
            <a:r>
              <a:rPr lang="en-US" sz="2200" dirty="0">
                <a:solidFill>
                  <a:srgbClr val="00C265"/>
                </a:solidFill>
                <a:latin typeface="SB Sans Display" panose="020B0503040504020204" pitchFamily="34" charset="0"/>
                <a:ea typeface="Martel Sans" pitchFamily="34" charset="-122"/>
                <a:cs typeface="SB Sans Display" panose="020B0503040504020204" pitchFamily="34" charset="0"/>
              </a:rPr>
              <a:t>1/</a:t>
            </a:r>
            <a:r>
              <a:rPr lang="ru-RU" sz="2200" dirty="0">
                <a:solidFill>
                  <a:srgbClr val="00C265"/>
                </a:solidFill>
                <a:latin typeface="SB Sans Display" panose="020B0503040504020204" pitchFamily="34" charset="0"/>
                <a:ea typeface="Martel Sans" pitchFamily="34" charset="-122"/>
                <a:cs typeface="SB Sans Display" panose="020B0503040504020204" pitchFamily="34" charset="0"/>
              </a:rPr>
              <a:t>4</a:t>
            </a:r>
          </a:p>
        </p:txBody>
      </p:sp>
      <p:sp>
        <p:nvSpPr>
          <p:cNvPr id="25" name="Text 0">
            <a:extLst>
              <a:ext uri="{FF2B5EF4-FFF2-40B4-BE49-F238E27FC236}">
                <a16:creationId xmlns:a16="http://schemas.microsoft.com/office/drawing/2014/main" id="{5C6CF07C-55F4-7920-36BF-2696E67B9D25}"/>
              </a:ext>
            </a:extLst>
          </p:cNvPr>
          <p:cNvSpPr/>
          <p:nvPr/>
        </p:nvSpPr>
        <p:spPr>
          <a:xfrm>
            <a:off x="444116" y="459543"/>
            <a:ext cx="9101567" cy="72794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4799"/>
              </a:lnSpc>
            </a:pPr>
            <a:r>
              <a:rPr lang="en-US" sz="4799" dirty="0">
                <a:solidFill>
                  <a:srgbClr val="FFFFFF">
                    <a:alpha val="100000"/>
                  </a:srgbClr>
                </a:solidFill>
                <a:latin typeface="SB Sans Display" panose="020B0503040504020204" pitchFamily="34" charset="0"/>
                <a:cs typeface="SB Sans Display" panose="020B0503040504020204" pitchFamily="34" charset="0"/>
              </a:rPr>
              <a:t>FAQ</a:t>
            </a:r>
            <a:r>
              <a:rPr lang="ru-RU" sz="4799" dirty="0">
                <a:solidFill>
                  <a:srgbClr val="FFFFFF">
                    <a:alpha val="100000"/>
                  </a:srgbClr>
                </a:solidFill>
                <a:latin typeface="SB Sans Display" panose="020B0503040504020204" pitchFamily="34" charset="0"/>
                <a:cs typeface="SB Sans Display" panose="020B0503040504020204" pitchFamily="34" charset="0"/>
              </a:rPr>
              <a:t> 1 из 2</a:t>
            </a:r>
          </a:p>
        </p:txBody>
      </p:sp>
    </p:spTree>
    <p:extLst>
      <p:ext uri="{BB962C8B-B14F-4D97-AF65-F5344CB8AC3E}">
        <p14:creationId xmlns:p14="http://schemas.microsoft.com/office/powerpoint/2010/main" val="19986121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E1B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9891250-30FA-F1F4-EB6E-C9755E9740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CE87AF87-9D09-7A9B-DBFB-BBCB5D04CF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66871" y="1611089"/>
            <a:ext cx="9425343" cy="6618511"/>
          </a:xfrm>
          <a:prstGeom prst="rect">
            <a:avLst/>
          </a:prstGeom>
        </p:spPr>
      </p:pic>
      <p:pic>
        <p:nvPicPr>
          <p:cNvPr id="29" name="Image 0" descr=" ">
            <a:extLst>
              <a:ext uri="{FF2B5EF4-FFF2-40B4-BE49-F238E27FC236}">
                <a16:creationId xmlns:a16="http://schemas.microsoft.com/office/drawing/2014/main" id="{E60FEE04-8D06-525E-33B4-F0A5089E8F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9746166" y="0"/>
            <a:ext cx="4884234" cy="8228529"/>
          </a:xfrm>
          <a:prstGeom prst="rect">
            <a:avLst/>
          </a:prstGeom>
        </p:spPr>
      </p:pic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912203C6-77B2-F728-73AD-F213021C0DEE}"/>
              </a:ext>
            </a:extLst>
          </p:cNvPr>
          <p:cNvGrpSpPr/>
          <p:nvPr/>
        </p:nvGrpSpPr>
        <p:grpSpPr>
          <a:xfrm>
            <a:off x="438150" y="1356360"/>
            <a:ext cx="13860000" cy="3218400"/>
            <a:chOff x="438150" y="1356360"/>
            <a:chExt cx="6885824" cy="3218400"/>
          </a:xfrm>
        </p:grpSpPr>
        <p:grpSp>
          <p:nvGrpSpPr>
            <p:cNvPr id="65" name="Группа 64">
              <a:extLst>
                <a:ext uri="{FF2B5EF4-FFF2-40B4-BE49-F238E27FC236}">
                  <a16:creationId xmlns:a16="http://schemas.microsoft.com/office/drawing/2014/main" id="{86B640A9-B753-3550-E003-6E6800D23DCB}"/>
                </a:ext>
              </a:extLst>
            </p:cNvPr>
            <p:cNvGrpSpPr/>
            <p:nvPr/>
          </p:nvGrpSpPr>
          <p:grpSpPr>
            <a:xfrm>
              <a:off x="438150" y="1356360"/>
              <a:ext cx="2341625" cy="3218400"/>
              <a:chOff x="438151" y="1485899"/>
              <a:chExt cx="2798637" cy="3167043"/>
            </a:xfrm>
          </p:grpSpPr>
          <p:sp>
            <p:nvSpPr>
              <p:cNvPr id="52" name="Скругленный прямоугольник 51">
                <a:extLst>
                  <a:ext uri="{FF2B5EF4-FFF2-40B4-BE49-F238E27FC236}">
                    <a16:creationId xmlns:a16="http://schemas.microsoft.com/office/drawing/2014/main" id="{51BBCC7A-5DBB-E945-4952-7ACC749AF4D8}"/>
                  </a:ext>
                </a:extLst>
              </p:cNvPr>
              <p:cNvSpPr/>
              <p:nvPr/>
            </p:nvSpPr>
            <p:spPr>
              <a:xfrm>
                <a:off x="438151" y="1485899"/>
                <a:ext cx="2653993" cy="3167043"/>
              </a:xfrm>
              <a:prstGeom prst="roundRect">
                <a:avLst>
                  <a:gd name="adj" fmla="val 5483"/>
                </a:avLst>
              </a:prstGeom>
              <a:gradFill>
                <a:gsLst>
                  <a:gs pos="0">
                    <a:srgbClr val="EEF3FF">
                      <a:alpha val="30000"/>
                    </a:srgbClr>
                  </a:gs>
                  <a:gs pos="53000">
                    <a:srgbClr val="323434">
                      <a:alpha val="0"/>
                    </a:srgbClr>
                  </a:gs>
                </a:gsLst>
                <a:lin ang="4200000" scaled="0"/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338FE3A3-5A06-1251-C8E7-69EDB5D63FAD}"/>
                  </a:ext>
                </a:extLst>
              </p:cNvPr>
              <p:cNvSpPr txBox="1"/>
              <p:nvPr/>
            </p:nvSpPr>
            <p:spPr>
              <a:xfrm>
                <a:off x="582613" y="2003361"/>
                <a:ext cx="2566305" cy="817737"/>
              </a:xfrm>
              <a:prstGeom prst="rect">
                <a:avLst/>
              </a:prstGeom>
              <a:noFill/>
            </p:spPr>
            <p:txBody>
              <a:bodyPr wrap="square" lIns="0">
                <a:spAutoFit/>
              </a:bodyPr>
              <a:lstStyle/>
              <a:p>
                <a:pPr>
                  <a:tabLst>
                    <a:tab pos="6253163" algn="l"/>
                  </a:tabLst>
                </a:pPr>
                <a:r>
                  <a:rPr lang="ru-RU" sz="2400" dirty="0">
                    <a:solidFill>
                      <a:schemeClr val="bg1"/>
                    </a:solidFill>
                    <a:latin typeface="SB Sans Display" panose="020B0503040504020204" pitchFamily="34" charset="0"/>
                    <a:ea typeface="Martel Sans" pitchFamily="34" charset="-122"/>
                    <a:cs typeface="SB Sans Display" panose="020B0503040504020204" pitchFamily="34" charset="0"/>
                  </a:rPr>
                  <a:t>Кто участвует в топ-10 (общий зачёт)?</a:t>
                </a:r>
              </a:p>
            </p:txBody>
          </p:sp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BB3781AC-7D11-D711-6C51-B88E7E77371B}"/>
                  </a:ext>
                </a:extLst>
              </p:cNvPr>
              <p:cNvSpPr txBox="1"/>
              <p:nvPr/>
            </p:nvSpPr>
            <p:spPr>
              <a:xfrm>
                <a:off x="582613" y="1669404"/>
                <a:ext cx="727122" cy="307777"/>
              </a:xfrm>
              <a:prstGeom prst="rect">
                <a:avLst/>
              </a:prstGeom>
              <a:noFill/>
            </p:spPr>
            <p:txBody>
              <a:bodyPr wrap="none" lIns="0" rtlCol="0">
                <a:spAutoFit/>
              </a:bodyPr>
              <a:lstStyle/>
              <a:p>
                <a:r>
                  <a:rPr lang="ru-RU" sz="1400" dirty="0">
                    <a:solidFill>
                      <a:srgbClr val="00C265"/>
                    </a:solidFill>
                    <a:latin typeface="SB Sans Display" panose="020B0503040504020204" pitchFamily="34" charset="0"/>
                    <a:ea typeface="Martel Sans" pitchFamily="34" charset="-122"/>
                    <a:cs typeface="SB Sans Display" panose="020B0503040504020204" pitchFamily="34" charset="0"/>
                  </a:rPr>
                  <a:t>Вопрос</a:t>
                </a:r>
                <a:endParaRPr lang="ru-RU" sz="1400" dirty="0">
                  <a:solidFill>
                    <a:srgbClr val="00C265"/>
                  </a:solidFill>
                </a:endParaRPr>
              </a:p>
            </p:txBody>
          </p:sp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CF6DB131-71BE-E83C-A11A-410BA6CF0245}"/>
                  </a:ext>
                </a:extLst>
              </p:cNvPr>
              <p:cNvSpPr txBox="1"/>
              <p:nvPr/>
            </p:nvSpPr>
            <p:spPr>
              <a:xfrm>
                <a:off x="582611" y="3534045"/>
                <a:ext cx="2654177" cy="333152"/>
              </a:xfrm>
              <a:prstGeom prst="rect">
                <a:avLst/>
              </a:prstGeom>
              <a:noFill/>
            </p:spPr>
            <p:txBody>
              <a:bodyPr wrap="square" lIns="0">
                <a:spAutoFit/>
              </a:bodyPr>
              <a:lstStyle/>
              <a:p>
                <a:r>
                  <a:rPr lang="ru-RU" sz="1600" dirty="0">
                    <a:solidFill>
                      <a:schemeClr val="bg1">
                        <a:alpha val="80000"/>
                      </a:schemeClr>
                    </a:solidFill>
                    <a:latin typeface="SB Sans Display" panose="020B0503040504020204" pitchFamily="34" charset="0"/>
                    <a:ea typeface="Martel Sans" pitchFamily="34" charset="-122"/>
                    <a:cs typeface="SB Sans Display" panose="020B0503040504020204" pitchFamily="34" charset="0"/>
                  </a:rPr>
                  <a:t>Все участники</a:t>
                </a:r>
                <a:r>
                  <a:rPr lang="en-US" sz="1600" dirty="0">
                    <a:solidFill>
                      <a:schemeClr val="bg1">
                        <a:alpha val="80000"/>
                      </a:schemeClr>
                    </a:solidFill>
                    <a:latin typeface="SB Sans Display" panose="020B0503040504020204" pitchFamily="34" charset="0"/>
                    <a:ea typeface="Martel Sans" pitchFamily="34" charset="-122"/>
                    <a:cs typeface="SB Sans Display" panose="020B0503040504020204" pitchFamily="34" charset="0"/>
                  </a:rPr>
                  <a:t>.</a:t>
                </a:r>
                <a:endParaRPr lang="ru-RU" sz="1600" dirty="0">
                  <a:solidFill>
                    <a:schemeClr val="bg1">
                      <a:alpha val="80000"/>
                    </a:schemeClr>
                  </a:solidFill>
                  <a:latin typeface="SB Sans Display" panose="020B0503040504020204" pitchFamily="34" charset="0"/>
                  <a:ea typeface="Martel Sans" pitchFamily="34" charset="-122"/>
                  <a:cs typeface="SB Sans Display" panose="020B0503040504020204" pitchFamily="34" charset="0"/>
                </a:endParaRPr>
              </a:p>
            </p:txBody>
          </p:sp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id="{4FB985E4-7788-CB8A-284E-F23F10441675}"/>
                  </a:ext>
                </a:extLst>
              </p:cNvPr>
              <p:cNvSpPr txBox="1"/>
              <p:nvPr/>
            </p:nvSpPr>
            <p:spPr>
              <a:xfrm>
                <a:off x="582613" y="3183207"/>
                <a:ext cx="359408" cy="302866"/>
              </a:xfrm>
              <a:prstGeom prst="rect">
                <a:avLst/>
              </a:prstGeom>
              <a:noFill/>
            </p:spPr>
            <p:txBody>
              <a:bodyPr wrap="none" lIns="0" rtlCol="0">
                <a:spAutoFit/>
              </a:bodyPr>
              <a:lstStyle/>
              <a:p>
                <a:r>
                  <a:rPr lang="ru-RU" sz="1400" dirty="0">
                    <a:solidFill>
                      <a:srgbClr val="00B0F0"/>
                    </a:solidFill>
                    <a:latin typeface="SB Sans Display" panose="020B0503040504020204" pitchFamily="34" charset="0"/>
                    <a:ea typeface="Martel Sans" pitchFamily="34" charset="-122"/>
                    <a:cs typeface="SB Sans Display" panose="020B0503040504020204" pitchFamily="34" charset="0"/>
                  </a:rPr>
                  <a:t>Ответ</a:t>
                </a:r>
                <a:endParaRPr lang="ru-RU" sz="1400" dirty="0">
                  <a:solidFill>
                    <a:srgbClr val="00B0F0"/>
                  </a:solidFill>
                </a:endParaRPr>
              </a:p>
            </p:txBody>
          </p:sp>
        </p:grpSp>
        <p:grpSp>
          <p:nvGrpSpPr>
            <p:cNvPr id="40" name="Группа 39">
              <a:extLst>
                <a:ext uri="{FF2B5EF4-FFF2-40B4-BE49-F238E27FC236}">
                  <a16:creationId xmlns:a16="http://schemas.microsoft.com/office/drawing/2014/main" id="{CBBD9F68-AFCA-3CC6-6878-CBD52507FEA4}"/>
                </a:ext>
              </a:extLst>
            </p:cNvPr>
            <p:cNvGrpSpPr/>
            <p:nvPr/>
          </p:nvGrpSpPr>
          <p:grpSpPr>
            <a:xfrm>
              <a:off x="2747010" y="1356360"/>
              <a:ext cx="2268104" cy="3218400"/>
              <a:chOff x="438151" y="1485899"/>
              <a:chExt cx="2710767" cy="3167043"/>
            </a:xfrm>
          </p:grpSpPr>
          <p:sp>
            <p:nvSpPr>
              <p:cNvPr id="41" name="Скругленный прямоугольник 40">
                <a:extLst>
                  <a:ext uri="{FF2B5EF4-FFF2-40B4-BE49-F238E27FC236}">
                    <a16:creationId xmlns:a16="http://schemas.microsoft.com/office/drawing/2014/main" id="{F5CBACB7-9508-C183-EBCB-76373E1B2CE6}"/>
                  </a:ext>
                </a:extLst>
              </p:cNvPr>
              <p:cNvSpPr/>
              <p:nvPr/>
            </p:nvSpPr>
            <p:spPr>
              <a:xfrm>
                <a:off x="438151" y="1485899"/>
                <a:ext cx="2653993" cy="3167043"/>
              </a:xfrm>
              <a:prstGeom prst="roundRect">
                <a:avLst>
                  <a:gd name="adj" fmla="val 5483"/>
                </a:avLst>
              </a:prstGeom>
              <a:gradFill>
                <a:gsLst>
                  <a:gs pos="0">
                    <a:srgbClr val="EEF3FF">
                      <a:alpha val="30000"/>
                    </a:srgbClr>
                  </a:gs>
                  <a:gs pos="53000">
                    <a:srgbClr val="323434">
                      <a:alpha val="0"/>
                    </a:srgbClr>
                  </a:gs>
                </a:gsLst>
                <a:lin ang="4200000" scaled="0"/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58202217-6D2F-8CC3-604A-03929B200A46}"/>
                  </a:ext>
                </a:extLst>
              </p:cNvPr>
              <p:cNvSpPr txBox="1"/>
              <p:nvPr/>
            </p:nvSpPr>
            <p:spPr>
              <a:xfrm>
                <a:off x="582613" y="2003361"/>
                <a:ext cx="2566305" cy="817737"/>
              </a:xfrm>
              <a:prstGeom prst="rect">
                <a:avLst/>
              </a:prstGeom>
              <a:noFill/>
            </p:spPr>
            <p:txBody>
              <a:bodyPr wrap="square" lIns="0">
                <a:spAutoFit/>
              </a:bodyPr>
              <a:lstStyle/>
              <a:p>
                <a:pPr>
                  <a:tabLst>
                    <a:tab pos="6253163" algn="l"/>
                  </a:tabLst>
                </a:pPr>
                <a:r>
                  <a:rPr lang="ru-RU" sz="2400" dirty="0">
                    <a:solidFill>
                      <a:schemeClr val="bg1"/>
                    </a:solidFill>
                    <a:latin typeface="SB Sans Display" panose="020B0503040504020204" pitchFamily="34" charset="0"/>
                    <a:ea typeface="Martel Sans" pitchFamily="34" charset="-122"/>
                    <a:cs typeface="SB Sans Display" panose="020B0503040504020204" pitchFamily="34" charset="0"/>
                  </a:rPr>
                  <a:t>Стипендию получат</a:t>
                </a:r>
                <a:endParaRPr lang="en-US" sz="2400" dirty="0">
                  <a:solidFill>
                    <a:schemeClr val="bg1"/>
                  </a:solidFill>
                  <a:latin typeface="SB Sans Display" panose="020B0503040504020204" pitchFamily="34" charset="0"/>
                  <a:ea typeface="Martel Sans" pitchFamily="34" charset="-122"/>
                  <a:cs typeface="SB Sans Display" panose="020B0503040504020204" pitchFamily="34" charset="0"/>
                </a:endParaRPr>
              </a:p>
              <a:p>
                <a:pPr>
                  <a:tabLst>
                    <a:tab pos="6253163" algn="l"/>
                  </a:tabLst>
                </a:pPr>
                <a:r>
                  <a:rPr lang="ru-RU" sz="2400" dirty="0">
                    <a:solidFill>
                      <a:schemeClr val="bg1"/>
                    </a:solidFill>
                    <a:latin typeface="SB Sans Display" panose="020B0503040504020204" pitchFamily="34" charset="0"/>
                    <a:ea typeface="Martel Sans" pitchFamily="34" charset="-122"/>
                    <a:cs typeface="SB Sans Display" panose="020B0503040504020204" pitchFamily="34" charset="0"/>
                  </a:rPr>
                  <a:t>только студенты?</a:t>
                </a:r>
              </a:p>
            </p:txBody>
          </p:sp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ABC35B8D-1829-5F8E-F373-0655347EE8A7}"/>
                  </a:ext>
                </a:extLst>
              </p:cNvPr>
              <p:cNvSpPr txBox="1"/>
              <p:nvPr/>
            </p:nvSpPr>
            <p:spPr>
              <a:xfrm>
                <a:off x="582613" y="1669404"/>
                <a:ext cx="727122" cy="307777"/>
              </a:xfrm>
              <a:prstGeom prst="rect">
                <a:avLst/>
              </a:prstGeom>
              <a:noFill/>
            </p:spPr>
            <p:txBody>
              <a:bodyPr wrap="none" lIns="0" rtlCol="0">
                <a:spAutoFit/>
              </a:bodyPr>
              <a:lstStyle/>
              <a:p>
                <a:r>
                  <a:rPr lang="ru-RU" sz="1400" dirty="0">
                    <a:solidFill>
                      <a:srgbClr val="00C265"/>
                    </a:solidFill>
                    <a:latin typeface="SB Sans Display" panose="020B0503040504020204" pitchFamily="34" charset="0"/>
                    <a:ea typeface="Martel Sans" pitchFamily="34" charset="-122"/>
                    <a:cs typeface="SB Sans Display" panose="020B0503040504020204" pitchFamily="34" charset="0"/>
                  </a:rPr>
                  <a:t>Вопрос</a:t>
                </a:r>
                <a:endParaRPr lang="ru-RU" sz="1400" dirty="0">
                  <a:solidFill>
                    <a:srgbClr val="00C265"/>
                  </a:solidFill>
                </a:endParaRPr>
              </a:p>
            </p:txBody>
          </p:sp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2D57B805-51CF-CEA6-63B8-C8DC7B81D714}"/>
                  </a:ext>
                </a:extLst>
              </p:cNvPr>
              <p:cNvSpPr txBox="1"/>
              <p:nvPr/>
            </p:nvSpPr>
            <p:spPr>
              <a:xfrm>
                <a:off x="582612" y="3534045"/>
                <a:ext cx="2503486" cy="817737"/>
              </a:xfrm>
              <a:prstGeom prst="rect">
                <a:avLst/>
              </a:prstGeom>
              <a:noFill/>
            </p:spPr>
            <p:txBody>
              <a:bodyPr wrap="square" lIns="0">
                <a:spAutoFit/>
              </a:bodyPr>
              <a:lstStyle/>
              <a:p>
                <a:r>
                  <a:rPr lang="ru-RU" sz="1600" dirty="0">
                    <a:solidFill>
                      <a:schemeClr val="bg1">
                        <a:alpha val="80000"/>
                      </a:schemeClr>
                    </a:solidFill>
                    <a:latin typeface="SB Sans Display" panose="020B0503040504020204" pitchFamily="34" charset="0"/>
                    <a:ea typeface="Martel Sans" pitchFamily="34" charset="-122"/>
                    <a:cs typeface="SB Sans Display" panose="020B0503040504020204" pitchFamily="34" charset="0"/>
                  </a:rPr>
                  <a:t>Стипендию получат Топ-3 в каждой</a:t>
                </a:r>
                <a:br>
                  <a:rPr lang="en-US" sz="1600" dirty="0">
                    <a:solidFill>
                      <a:schemeClr val="bg1">
                        <a:alpha val="80000"/>
                      </a:schemeClr>
                    </a:solidFill>
                    <a:latin typeface="SB Sans Display" panose="020B0503040504020204" pitchFamily="34" charset="0"/>
                    <a:ea typeface="Martel Sans" pitchFamily="34" charset="-122"/>
                    <a:cs typeface="SB Sans Display" panose="020B0503040504020204" pitchFamily="34" charset="0"/>
                  </a:rPr>
                </a:br>
                <a:r>
                  <a:rPr lang="ru-RU" sz="1600" dirty="0">
                    <a:solidFill>
                      <a:schemeClr val="bg1">
                        <a:alpha val="80000"/>
                      </a:schemeClr>
                    </a:solidFill>
                    <a:latin typeface="SB Sans Display" panose="020B0503040504020204" pitchFamily="34" charset="0"/>
                    <a:ea typeface="Martel Sans" pitchFamily="34" charset="-122"/>
                    <a:cs typeface="SB Sans Display" panose="020B0503040504020204" pitchFamily="34" charset="0"/>
                  </a:rPr>
                  <a:t>из категорий (100 ВУЗов, Сборная ВУЗов, Свободное участие)</a:t>
                </a:r>
                <a:r>
                  <a:rPr lang="en-US" sz="1600" dirty="0">
                    <a:solidFill>
                      <a:schemeClr val="bg1">
                        <a:alpha val="80000"/>
                      </a:schemeClr>
                    </a:solidFill>
                    <a:latin typeface="SB Sans Display" panose="020B0503040504020204" pitchFamily="34" charset="0"/>
                    <a:ea typeface="Martel Sans" pitchFamily="34" charset="-122"/>
                    <a:cs typeface="SB Sans Display" panose="020B0503040504020204" pitchFamily="34" charset="0"/>
                  </a:rPr>
                  <a:t>.</a:t>
                </a:r>
                <a:endParaRPr lang="ru-RU" sz="1600" dirty="0">
                  <a:solidFill>
                    <a:schemeClr val="bg1">
                      <a:alpha val="80000"/>
                    </a:schemeClr>
                  </a:solidFill>
                  <a:latin typeface="SB Sans Display" panose="020B0503040504020204" pitchFamily="34" charset="0"/>
                  <a:ea typeface="Martel Sans" pitchFamily="34" charset="-122"/>
                  <a:cs typeface="SB Sans Display" panose="020B0503040504020204" pitchFamily="34" charset="0"/>
                </a:endParaRPr>
              </a:p>
            </p:txBody>
          </p:sp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D31BCD60-3BC5-9E7B-C3B1-4B2C79D2C501}"/>
                  </a:ext>
                </a:extLst>
              </p:cNvPr>
              <p:cNvSpPr txBox="1"/>
              <p:nvPr/>
            </p:nvSpPr>
            <p:spPr>
              <a:xfrm>
                <a:off x="582613" y="3183207"/>
                <a:ext cx="359408" cy="302866"/>
              </a:xfrm>
              <a:prstGeom prst="rect">
                <a:avLst/>
              </a:prstGeom>
              <a:noFill/>
            </p:spPr>
            <p:txBody>
              <a:bodyPr wrap="none" lIns="0" rtlCol="0">
                <a:spAutoFit/>
              </a:bodyPr>
              <a:lstStyle/>
              <a:p>
                <a:r>
                  <a:rPr lang="ru-RU" sz="1400" dirty="0">
                    <a:solidFill>
                      <a:srgbClr val="00B0F0"/>
                    </a:solidFill>
                    <a:latin typeface="SB Sans Display" panose="020B0503040504020204" pitchFamily="34" charset="0"/>
                    <a:ea typeface="Martel Sans" pitchFamily="34" charset="-122"/>
                    <a:cs typeface="SB Sans Display" panose="020B0503040504020204" pitchFamily="34" charset="0"/>
                  </a:rPr>
                  <a:t>Ответ</a:t>
                </a:r>
                <a:endParaRPr lang="ru-RU" sz="1400" dirty="0">
                  <a:solidFill>
                    <a:srgbClr val="00B0F0"/>
                  </a:solidFill>
                </a:endParaRPr>
              </a:p>
            </p:txBody>
          </p:sp>
        </p:grpSp>
        <p:grpSp>
          <p:nvGrpSpPr>
            <p:cNvPr id="46" name="Группа 45">
              <a:extLst>
                <a:ext uri="{FF2B5EF4-FFF2-40B4-BE49-F238E27FC236}">
                  <a16:creationId xmlns:a16="http://schemas.microsoft.com/office/drawing/2014/main" id="{82D2EF0B-BCF0-8517-32EA-5CEEF37F5626}"/>
                </a:ext>
              </a:extLst>
            </p:cNvPr>
            <p:cNvGrpSpPr/>
            <p:nvPr/>
          </p:nvGrpSpPr>
          <p:grpSpPr>
            <a:xfrm>
              <a:off x="5055870" y="1356360"/>
              <a:ext cx="2268104" cy="3218400"/>
              <a:chOff x="438151" y="1485899"/>
              <a:chExt cx="2710767" cy="3167043"/>
            </a:xfrm>
          </p:grpSpPr>
          <p:sp>
            <p:nvSpPr>
              <p:cNvPr id="47" name="Скругленный прямоугольник 46">
                <a:extLst>
                  <a:ext uri="{FF2B5EF4-FFF2-40B4-BE49-F238E27FC236}">
                    <a16:creationId xmlns:a16="http://schemas.microsoft.com/office/drawing/2014/main" id="{08D895BF-04B8-BBFC-B317-ED1B5C437DC6}"/>
                  </a:ext>
                </a:extLst>
              </p:cNvPr>
              <p:cNvSpPr/>
              <p:nvPr/>
            </p:nvSpPr>
            <p:spPr>
              <a:xfrm>
                <a:off x="438151" y="1485899"/>
                <a:ext cx="2653993" cy="3167043"/>
              </a:xfrm>
              <a:prstGeom prst="roundRect">
                <a:avLst>
                  <a:gd name="adj" fmla="val 5483"/>
                </a:avLst>
              </a:prstGeom>
              <a:gradFill>
                <a:gsLst>
                  <a:gs pos="0">
                    <a:srgbClr val="EEF3FF">
                      <a:alpha val="30000"/>
                    </a:srgbClr>
                  </a:gs>
                  <a:gs pos="53000">
                    <a:srgbClr val="323434">
                      <a:alpha val="0"/>
                    </a:srgbClr>
                  </a:gs>
                </a:gsLst>
                <a:lin ang="4200000" scaled="0"/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7D37277C-4E23-9A4B-DC0E-FDA13BA6337C}"/>
                  </a:ext>
                </a:extLst>
              </p:cNvPr>
              <p:cNvSpPr txBox="1"/>
              <p:nvPr/>
            </p:nvSpPr>
            <p:spPr>
              <a:xfrm>
                <a:off x="582613" y="2003361"/>
                <a:ext cx="2566305" cy="1181175"/>
              </a:xfrm>
              <a:prstGeom prst="rect">
                <a:avLst/>
              </a:prstGeom>
              <a:noFill/>
            </p:spPr>
            <p:txBody>
              <a:bodyPr wrap="square" lIns="0">
                <a:spAutoFit/>
              </a:bodyPr>
              <a:lstStyle/>
              <a:p>
                <a:pPr>
                  <a:tabLst>
                    <a:tab pos="6253163" algn="l"/>
                  </a:tabLst>
                </a:pPr>
                <a:r>
                  <a:rPr lang="ru-RU" sz="2400" dirty="0">
                    <a:solidFill>
                      <a:schemeClr val="bg1"/>
                    </a:solidFill>
                    <a:latin typeface="SB Sans Display" panose="020B0503040504020204" pitchFamily="34" charset="0"/>
                    <a:ea typeface="Martel Sans" pitchFamily="34" charset="-122"/>
                    <a:cs typeface="SB Sans Display" panose="020B0503040504020204" pitchFamily="34" charset="0"/>
                  </a:rPr>
                  <a:t>Может ли </a:t>
                </a:r>
                <a:r>
                  <a:rPr lang="ru-RU" sz="2400" dirty="0" err="1">
                    <a:solidFill>
                      <a:schemeClr val="bg1"/>
                    </a:solidFill>
                    <a:latin typeface="SB Sans Display" panose="020B0503040504020204" pitchFamily="34" charset="0"/>
                    <a:ea typeface="Martel Sans" pitchFamily="34" charset="-122"/>
                    <a:cs typeface="SB Sans Display" panose="020B0503040504020204" pitchFamily="34" charset="0"/>
                  </a:rPr>
                  <a:t>НЕстудент</a:t>
                </a:r>
                <a:r>
                  <a:rPr lang="ru-RU" sz="2400" dirty="0">
                    <a:solidFill>
                      <a:schemeClr val="bg1"/>
                    </a:solidFill>
                    <a:latin typeface="SB Sans Display" panose="020B0503040504020204" pitchFamily="34" charset="0"/>
                    <a:ea typeface="Martel Sans" pitchFamily="34" charset="-122"/>
                    <a:cs typeface="SB Sans Display" panose="020B0503040504020204" pitchFamily="34" charset="0"/>
                  </a:rPr>
                  <a:t>-победитель претендовать</a:t>
                </a:r>
                <a:br>
                  <a:rPr lang="ru-RU" sz="2400" dirty="0">
                    <a:solidFill>
                      <a:schemeClr val="bg1"/>
                    </a:solidFill>
                    <a:latin typeface="SB Sans Display" panose="020B0503040504020204" pitchFamily="34" charset="0"/>
                    <a:ea typeface="Martel Sans" pitchFamily="34" charset="-122"/>
                    <a:cs typeface="SB Sans Display" panose="020B0503040504020204" pitchFamily="34" charset="0"/>
                  </a:rPr>
                </a:br>
                <a:r>
                  <a:rPr lang="ru-RU" sz="2400" dirty="0">
                    <a:solidFill>
                      <a:schemeClr val="bg1"/>
                    </a:solidFill>
                    <a:latin typeface="SB Sans Display" panose="020B0503040504020204" pitchFamily="34" charset="0"/>
                    <a:ea typeface="Martel Sans" pitchFamily="34" charset="-122"/>
                    <a:cs typeface="SB Sans Display" panose="020B0503040504020204" pitchFamily="34" charset="0"/>
                  </a:rPr>
                  <a:t>на стипендию?</a:t>
                </a:r>
              </a:p>
            </p:txBody>
          </p:sp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9F2F0420-B913-5A2A-292A-94845C0D526D}"/>
                  </a:ext>
                </a:extLst>
              </p:cNvPr>
              <p:cNvSpPr txBox="1"/>
              <p:nvPr/>
            </p:nvSpPr>
            <p:spPr>
              <a:xfrm>
                <a:off x="582613" y="1669404"/>
                <a:ext cx="727122" cy="307777"/>
              </a:xfrm>
              <a:prstGeom prst="rect">
                <a:avLst/>
              </a:prstGeom>
              <a:noFill/>
            </p:spPr>
            <p:txBody>
              <a:bodyPr wrap="none" lIns="0" rtlCol="0">
                <a:spAutoFit/>
              </a:bodyPr>
              <a:lstStyle/>
              <a:p>
                <a:r>
                  <a:rPr lang="ru-RU" sz="1400" dirty="0">
                    <a:solidFill>
                      <a:srgbClr val="00C265"/>
                    </a:solidFill>
                    <a:latin typeface="SB Sans Display" panose="020B0503040504020204" pitchFamily="34" charset="0"/>
                    <a:ea typeface="Martel Sans" pitchFamily="34" charset="-122"/>
                    <a:cs typeface="SB Sans Display" panose="020B0503040504020204" pitchFamily="34" charset="0"/>
                  </a:rPr>
                  <a:t>Вопрос</a:t>
                </a:r>
                <a:endParaRPr lang="ru-RU" sz="1400" dirty="0">
                  <a:solidFill>
                    <a:srgbClr val="00C265"/>
                  </a:solidFill>
                </a:endParaRPr>
              </a:p>
            </p:txBody>
          </p:sp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30C55B84-F4F7-3E96-F7FF-B99D02B0CDC3}"/>
                  </a:ext>
                </a:extLst>
              </p:cNvPr>
              <p:cNvSpPr txBox="1"/>
              <p:nvPr/>
            </p:nvSpPr>
            <p:spPr>
              <a:xfrm>
                <a:off x="582612" y="3534045"/>
                <a:ext cx="2503486" cy="817737"/>
              </a:xfrm>
              <a:prstGeom prst="rect">
                <a:avLst/>
              </a:prstGeom>
              <a:noFill/>
            </p:spPr>
            <p:txBody>
              <a:bodyPr wrap="square" lIns="0">
                <a:spAutoFit/>
              </a:bodyPr>
              <a:lstStyle/>
              <a:p>
                <a:r>
                  <a:rPr lang="ru-RU" sz="1600" dirty="0">
                    <a:solidFill>
                      <a:schemeClr val="bg1">
                        <a:alpha val="80000"/>
                      </a:schemeClr>
                    </a:solidFill>
                    <a:latin typeface="SB Sans Display" panose="020B0503040504020204" pitchFamily="34" charset="0"/>
                    <a:ea typeface="Martel Sans" pitchFamily="34" charset="-122"/>
                    <a:cs typeface="SB Sans Display" panose="020B0503040504020204" pitchFamily="34" charset="0"/>
                  </a:rPr>
                  <a:t>Да, в команде «Свободное участие»</a:t>
                </a:r>
                <a:br>
                  <a:rPr lang="en-US" sz="1600" dirty="0">
                    <a:solidFill>
                      <a:schemeClr val="bg1">
                        <a:alpha val="80000"/>
                      </a:schemeClr>
                    </a:solidFill>
                    <a:latin typeface="SB Sans Display" panose="020B0503040504020204" pitchFamily="34" charset="0"/>
                    <a:ea typeface="Martel Sans" pitchFamily="34" charset="-122"/>
                    <a:cs typeface="SB Sans Display" panose="020B0503040504020204" pitchFamily="34" charset="0"/>
                  </a:rPr>
                </a:br>
                <a:r>
                  <a:rPr lang="ru-RU" sz="1600" dirty="0">
                    <a:solidFill>
                      <a:schemeClr val="bg1">
                        <a:alpha val="80000"/>
                      </a:schemeClr>
                    </a:solidFill>
                    <a:latin typeface="SB Sans Display" panose="020B0503040504020204" pitchFamily="34" charset="0"/>
                    <a:ea typeface="Martel Sans" pitchFamily="34" charset="-122"/>
                    <a:cs typeface="SB Sans Display" panose="020B0503040504020204" pitchFamily="34" charset="0"/>
                  </a:rPr>
                  <a:t>(не студенты ВУЗов)</a:t>
                </a:r>
                <a:r>
                  <a:rPr lang="en-US" sz="1600" dirty="0">
                    <a:solidFill>
                      <a:schemeClr val="bg1">
                        <a:alpha val="80000"/>
                      </a:schemeClr>
                    </a:solidFill>
                    <a:latin typeface="SB Sans Display" panose="020B0503040504020204" pitchFamily="34" charset="0"/>
                    <a:ea typeface="Martel Sans" pitchFamily="34" charset="-122"/>
                    <a:cs typeface="SB Sans Display" panose="020B0503040504020204" pitchFamily="34" charset="0"/>
                  </a:rPr>
                  <a:t> —</a:t>
                </a:r>
                <a:r>
                  <a:rPr lang="ru-RU" sz="1600" dirty="0">
                    <a:solidFill>
                      <a:schemeClr val="bg1">
                        <a:alpha val="80000"/>
                      </a:schemeClr>
                    </a:solidFill>
                    <a:latin typeface="SB Sans Display" panose="020B0503040504020204" pitchFamily="34" charset="0"/>
                    <a:ea typeface="Martel Sans" pitchFamily="34" charset="-122"/>
                    <a:cs typeface="SB Sans Display" panose="020B0503040504020204" pitchFamily="34" charset="0"/>
                  </a:rPr>
                  <a:t> там также</a:t>
                </a:r>
                <a:br>
                  <a:rPr lang="en-US" sz="1600" dirty="0">
                    <a:solidFill>
                      <a:schemeClr val="bg1">
                        <a:alpha val="80000"/>
                      </a:schemeClr>
                    </a:solidFill>
                    <a:latin typeface="SB Sans Display" panose="020B0503040504020204" pitchFamily="34" charset="0"/>
                    <a:ea typeface="Martel Sans" pitchFamily="34" charset="-122"/>
                    <a:cs typeface="SB Sans Display" panose="020B0503040504020204" pitchFamily="34" charset="0"/>
                  </a:rPr>
                </a:br>
                <a:r>
                  <a:rPr lang="ru-RU" sz="1600" dirty="0">
                    <a:solidFill>
                      <a:schemeClr val="bg1">
                        <a:alpha val="80000"/>
                      </a:schemeClr>
                    </a:solidFill>
                    <a:latin typeface="SB Sans Display" panose="020B0503040504020204" pitchFamily="34" charset="0"/>
                    <a:ea typeface="Martel Sans" pitchFamily="34" charset="-122"/>
                    <a:cs typeface="SB Sans Display" panose="020B0503040504020204" pitchFamily="34" charset="0"/>
                  </a:rPr>
                  <a:t>3 призовых места со стипендией</a:t>
                </a:r>
                <a:r>
                  <a:rPr lang="en-US" sz="1600" dirty="0">
                    <a:solidFill>
                      <a:schemeClr val="bg1">
                        <a:alpha val="80000"/>
                      </a:schemeClr>
                    </a:solidFill>
                    <a:latin typeface="SB Sans Display" panose="020B0503040504020204" pitchFamily="34" charset="0"/>
                    <a:ea typeface="Martel Sans" pitchFamily="34" charset="-122"/>
                    <a:cs typeface="SB Sans Display" panose="020B0503040504020204" pitchFamily="34" charset="0"/>
                  </a:rPr>
                  <a:t>.</a:t>
                </a:r>
                <a:endParaRPr lang="ru-RU" sz="1600" dirty="0">
                  <a:solidFill>
                    <a:schemeClr val="bg1">
                      <a:alpha val="80000"/>
                    </a:schemeClr>
                  </a:solidFill>
                  <a:latin typeface="SB Sans Display" panose="020B0503040504020204" pitchFamily="34" charset="0"/>
                  <a:ea typeface="Martel Sans" pitchFamily="34" charset="-122"/>
                  <a:cs typeface="SB Sans Display" panose="020B0503040504020204" pitchFamily="34" charset="0"/>
                </a:endParaRPr>
              </a:p>
            </p:txBody>
          </p:sp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EDE990E8-7295-DD9B-E086-71F1B5046CD4}"/>
                  </a:ext>
                </a:extLst>
              </p:cNvPr>
              <p:cNvSpPr txBox="1"/>
              <p:nvPr/>
            </p:nvSpPr>
            <p:spPr>
              <a:xfrm>
                <a:off x="582613" y="3183207"/>
                <a:ext cx="359408" cy="302866"/>
              </a:xfrm>
              <a:prstGeom prst="rect">
                <a:avLst/>
              </a:prstGeom>
              <a:noFill/>
            </p:spPr>
            <p:txBody>
              <a:bodyPr wrap="none" lIns="0" rtlCol="0">
                <a:spAutoFit/>
              </a:bodyPr>
              <a:lstStyle/>
              <a:p>
                <a:r>
                  <a:rPr lang="ru-RU" sz="1400" dirty="0">
                    <a:solidFill>
                      <a:srgbClr val="00B0F0"/>
                    </a:solidFill>
                    <a:latin typeface="SB Sans Display" panose="020B0503040504020204" pitchFamily="34" charset="0"/>
                    <a:ea typeface="Martel Sans" pitchFamily="34" charset="-122"/>
                    <a:cs typeface="SB Sans Display" panose="020B0503040504020204" pitchFamily="34" charset="0"/>
                  </a:rPr>
                  <a:t>Ответ</a:t>
                </a:r>
                <a:endParaRPr lang="ru-RU" sz="1400" dirty="0">
                  <a:solidFill>
                    <a:srgbClr val="00B0F0"/>
                  </a:solidFill>
                </a:endParaRPr>
              </a:p>
            </p:txBody>
          </p:sp>
        </p:grpSp>
      </p:grp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1B51E5F5-2AB7-2698-EE65-58FE0354A5E9}"/>
              </a:ext>
            </a:extLst>
          </p:cNvPr>
          <p:cNvGrpSpPr/>
          <p:nvPr/>
        </p:nvGrpSpPr>
        <p:grpSpPr>
          <a:xfrm>
            <a:off x="438149" y="4460490"/>
            <a:ext cx="13860000" cy="3218400"/>
            <a:chOff x="438150" y="1356360"/>
            <a:chExt cx="6912910" cy="3218400"/>
          </a:xfrm>
        </p:grpSpPr>
        <p:grpSp>
          <p:nvGrpSpPr>
            <p:cNvPr id="5" name="Группа 4">
              <a:extLst>
                <a:ext uri="{FF2B5EF4-FFF2-40B4-BE49-F238E27FC236}">
                  <a16:creationId xmlns:a16="http://schemas.microsoft.com/office/drawing/2014/main" id="{1CF478D2-31B2-BEDC-656C-84882F61227F}"/>
                </a:ext>
              </a:extLst>
            </p:cNvPr>
            <p:cNvGrpSpPr/>
            <p:nvPr/>
          </p:nvGrpSpPr>
          <p:grpSpPr>
            <a:xfrm>
              <a:off x="438150" y="1356360"/>
              <a:ext cx="2341625" cy="3218400"/>
              <a:chOff x="438151" y="1485899"/>
              <a:chExt cx="2798637" cy="3167043"/>
            </a:xfrm>
          </p:grpSpPr>
          <p:sp>
            <p:nvSpPr>
              <p:cNvPr id="18" name="Скругленный прямоугольник 17">
                <a:extLst>
                  <a:ext uri="{FF2B5EF4-FFF2-40B4-BE49-F238E27FC236}">
                    <a16:creationId xmlns:a16="http://schemas.microsoft.com/office/drawing/2014/main" id="{1DD0C581-91D8-C179-735D-301CF6918074}"/>
                  </a:ext>
                </a:extLst>
              </p:cNvPr>
              <p:cNvSpPr/>
              <p:nvPr/>
            </p:nvSpPr>
            <p:spPr>
              <a:xfrm>
                <a:off x="438151" y="1485899"/>
                <a:ext cx="2653993" cy="3167043"/>
              </a:xfrm>
              <a:prstGeom prst="roundRect">
                <a:avLst>
                  <a:gd name="adj" fmla="val 5483"/>
                </a:avLst>
              </a:prstGeom>
              <a:gradFill>
                <a:gsLst>
                  <a:gs pos="0">
                    <a:srgbClr val="EEF3FF">
                      <a:alpha val="30000"/>
                    </a:srgbClr>
                  </a:gs>
                  <a:gs pos="53000">
                    <a:srgbClr val="323434">
                      <a:alpha val="0"/>
                    </a:srgbClr>
                  </a:gs>
                </a:gsLst>
                <a:lin ang="4200000" scaled="0"/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F8C2D7C5-7982-2077-A72A-EC748F7C5396}"/>
                  </a:ext>
                </a:extLst>
              </p:cNvPr>
              <p:cNvSpPr txBox="1"/>
              <p:nvPr/>
            </p:nvSpPr>
            <p:spPr>
              <a:xfrm>
                <a:off x="582613" y="2003361"/>
                <a:ext cx="2566305" cy="817737"/>
              </a:xfrm>
              <a:prstGeom prst="rect">
                <a:avLst/>
              </a:prstGeom>
              <a:noFill/>
            </p:spPr>
            <p:txBody>
              <a:bodyPr wrap="square" lIns="0">
                <a:spAutoFit/>
              </a:bodyPr>
              <a:lstStyle/>
              <a:p>
                <a:pPr>
                  <a:tabLst>
                    <a:tab pos="6253163" algn="l"/>
                  </a:tabLst>
                </a:pPr>
                <a:r>
                  <a:rPr lang="ru-RU" sz="2400" dirty="0">
                    <a:solidFill>
                      <a:schemeClr val="bg1"/>
                    </a:solidFill>
                    <a:latin typeface="SB Sans Display" panose="020B0503040504020204" pitchFamily="34" charset="0"/>
                    <a:ea typeface="Martel Sans" pitchFamily="34" charset="-122"/>
                    <a:cs typeface="SB Sans Display" panose="020B0503040504020204" pitchFamily="34" charset="0"/>
                  </a:rPr>
                  <a:t>Как выбрать</a:t>
                </a:r>
                <a:endParaRPr lang="en-US" sz="2400" dirty="0">
                  <a:solidFill>
                    <a:schemeClr val="bg1"/>
                  </a:solidFill>
                  <a:latin typeface="SB Sans Display" panose="020B0503040504020204" pitchFamily="34" charset="0"/>
                  <a:ea typeface="Martel Sans" pitchFamily="34" charset="-122"/>
                  <a:cs typeface="SB Sans Display" panose="020B0503040504020204" pitchFamily="34" charset="0"/>
                </a:endParaRPr>
              </a:p>
              <a:p>
                <a:pPr>
                  <a:tabLst>
                    <a:tab pos="6253163" algn="l"/>
                  </a:tabLst>
                </a:pPr>
                <a:r>
                  <a:rPr lang="ru-RU" sz="2400" dirty="0">
                    <a:solidFill>
                      <a:schemeClr val="bg1"/>
                    </a:solidFill>
                    <a:latin typeface="SB Sans Display" panose="020B0503040504020204" pitchFamily="34" charset="0"/>
                    <a:ea typeface="Martel Sans" pitchFamily="34" charset="-122"/>
                    <a:cs typeface="SB Sans Display" panose="020B0503040504020204" pitchFamily="34" charset="0"/>
                  </a:rPr>
                  <a:t>свой ВУЗ?</a:t>
                </a: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DA665016-4644-EBE9-9749-F9EE46384F58}"/>
                  </a:ext>
                </a:extLst>
              </p:cNvPr>
              <p:cNvSpPr txBox="1"/>
              <p:nvPr/>
            </p:nvSpPr>
            <p:spPr>
              <a:xfrm>
                <a:off x="582613" y="1669404"/>
                <a:ext cx="727122" cy="307777"/>
              </a:xfrm>
              <a:prstGeom prst="rect">
                <a:avLst/>
              </a:prstGeom>
              <a:noFill/>
            </p:spPr>
            <p:txBody>
              <a:bodyPr wrap="none" lIns="0" rtlCol="0">
                <a:spAutoFit/>
              </a:bodyPr>
              <a:lstStyle/>
              <a:p>
                <a:r>
                  <a:rPr lang="ru-RU" sz="1400" dirty="0">
                    <a:solidFill>
                      <a:srgbClr val="00C265"/>
                    </a:solidFill>
                    <a:latin typeface="SB Sans Display" panose="020B0503040504020204" pitchFamily="34" charset="0"/>
                    <a:ea typeface="Martel Sans" pitchFamily="34" charset="-122"/>
                    <a:cs typeface="SB Sans Display" panose="020B0503040504020204" pitchFamily="34" charset="0"/>
                  </a:rPr>
                  <a:t>Вопрос</a:t>
                </a:r>
                <a:endParaRPr lang="ru-RU" sz="1400" dirty="0">
                  <a:solidFill>
                    <a:srgbClr val="00C265"/>
                  </a:solidFill>
                </a:endParaRP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4D96B362-86C8-F2FF-2E4F-B790C699ED53}"/>
                  </a:ext>
                </a:extLst>
              </p:cNvPr>
              <p:cNvSpPr txBox="1"/>
              <p:nvPr/>
            </p:nvSpPr>
            <p:spPr>
              <a:xfrm>
                <a:off x="582611" y="3534045"/>
                <a:ext cx="2654177" cy="1060029"/>
              </a:xfrm>
              <a:prstGeom prst="rect">
                <a:avLst/>
              </a:prstGeom>
              <a:noFill/>
            </p:spPr>
            <p:txBody>
              <a:bodyPr wrap="square" lIns="0">
                <a:spAutoFit/>
              </a:bodyPr>
              <a:lstStyle/>
              <a:p>
                <a:r>
                  <a:rPr lang="ru-RU" sz="1600" dirty="0">
                    <a:solidFill>
                      <a:schemeClr val="bg1">
                        <a:alpha val="80000"/>
                      </a:schemeClr>
                    </a:solidFill>
                    <a:latin typeface="SB Sans Display" panose="020B0503040504020204" pitchFamily="34" charset="0"/>
                    <a:ea typeface="Martel Sans" pitchFamily="34" charset="-122"/>
                    <a:cs typeface="SB Sans Display" panose="020B0503040504020204" pitchFamily="34" charset="0"/>
                  </a:rPr>
                  <a:t>В </a:t>
                </a:r>
                <a:r>
                  <a:rPr lang="ru-RU" sz="1600" dirty="0" err="1">
                    <a:solidFill>
                      <a:schemeClr val="bg1">
                        <a:alpha val="80000"/>
                      </a:schemeClr>
                    </a:solidFill>
                    <a:latin typeface="SB Sans Display" panose="020B0503040504020204" pitchFamily="34" charset="0"/>
                    <a:ea typeface="Martel Sans" pitchFamily="34" charset="-122"/>
                    <a:cs typeface="SB Sans Display" panose="020B0503040504020204" pitchFamily="34" charset="0"/>
                  </a:rPr>
                  <a:t>СберИнвестиции</a:t>
                </a:r>
                <a:r>
                  <a:rPr lang="ru-RU" sz="1600" dirty="0">
                    <a:solidFill>
                      <a:schemeClr val="bg1">
                        <a:alpha val="80000"/>
                      </a:schemeClr>
                    </a:solidFill>
                    <a:latin typeface="SB Sans Display" panose="020B0503040504020204" pitchFamily="34" charset="0"/>
                    <a:ea typeface="Martel Sans" pitchFamily="34" charset="-122"/>
                    <a:cs typeface="SB Sans Display" panose="020B0503040504020204" pitchFamily="34" charset="0"/>
                  </a:rPr>
                  <a:t> будет загружен</a:t>
                </a:r>
                <a:endParaRPr lang="en-US" sz="1600" dirty="0">
                  <a:solidFill>
                    <a:schemeClr val="bg1">
                      <a:alpha val="80000"/>
                    </a:schemeClr>
                  </a:solidFill>
                  <a:latin typeface="SB Sans Display" panose="020B0503040504020204" pitchFamily="34" charset="0"/>
                  <a:ea typeface="Martel Sans" pitchFamily="34" charset="-122"/>
                  <a:cs typeface="SB Sans Display" panose="020B0503040504020204" pitchFamily="34" charset="0"/>
                </a:endParaRPr>
              </a:p>
              <a:p>
                <a:r>
                  <a:rPr lang="ru-RU" sz="1600" dirty="0">
                    <a:solidFill>
                      <a:schemeClr val="bg1">
                        <a:alpha val="80000"/>
                      </a:schemeClr>
                    </a:solidFill>
                    <a:latin typeface="SB Sans Display" panose="020B0503040504020204" pitchFamily="34" charset="0"/>
                    <a:ea typeface="Martel Sans" pitchFamily="34" charset="-122"/>
                    <a:cs typeface="SB Sans Display" panose="020B0503040504020204" pitchFamily="34" charset="0"/>
                  </a:rPr>
                  <a:t>список ВУЗов (более 700),</a:t>
                </a:r>
                <a:r>
                  <a:rPr lang="en-US" sz="1600" dirty="0">
                    <a:solidFill>
                      <a:schemeClr val="bg1">
                        <a:alpha val="80000"/>
                      </a:schemeClr>
                    </a:solidFill>
                    <a:latin typeface="SB Sans Display" panose="020B0503040504020204" pitchFamily="34" charset="0"/>
                    <a:ea typeface="Martel Sans" pitchFamily="34" charset="-122"/>
                    <a:cs typeface="SB Sans Display" panose="020B0503040504020204" pitchFamily="34" charset="0"/>
                  </a:rPr>
                  <a:t> </a:t>
                </a:r>
              </a:p>
              <a:p>
                <a:r>
                  <a:rPr lang="ru-RU" sz="1600" dirty="0">
                    <a:solidFill>
                      <a:schemeClr val="bg1">
                        <a:alpha val="80000"/>
                      </a:schemeClr>
                    </a:solidFill>
                    <a:latin typeface="SB Sans Display" panose="020B0503040504020204" pitchFamily="34" charset="0"/>
                    <a:ea typeface="Martel Sans" pitchFamily="34" charset="-122"/>
                    <a:cs typeface="SB Sans Display" panose="020B0503040504020204" pitchFamily="34" charset="0"/>
                  </a:rPr>
                  <a:t>при регистрации участник будет</a:t>
                </a:r>
                <a:endParaRPr lang="en-US" sz="1600" dirty="0">
                  <a:solidFill>
                    <a:schemeClr val="bg1">
                      <a:alpha val="80000"/>
                    </a:schemeClr>
                  </a:solidFill>
                  <a:latin typeface="SB Sans Display" panose="020B0503040504020204" pitchFamily="34" charset="0"/>
                  <a:ea typeface="Martel Sans" pitchFamily="34" charset="-122"/>
                  <a:cs typeface="SB Sans Display" panose="020B0503040504020204" pitchFamily="34" charset="0"/>
                </a:endParaRPr>
              </a:p>
              <a:p>
                <a:r>
                  <a:rPr lang="ru-RU" sz="1600" dirty="0">
                    <a:solidFill>
                      <a:schemeClr val="bg1">
                        <a:alpha val="80000"/>
                      </a:schemeClr>
                    </a:solidFill>
                    <a:latin typeface="SB Sans Display" panose="020B0503040504020204" pitchFamily="34" charset="0"/>
                    <a:ea typeface="Martel Sans" pitchFamily="34" charset="-122"/>
                    <a:cs typeface="SB Sans Display" panose="020B0503040504020204" pitchFamily="34" charset="0"/>
                  </a:rPr>
                  <a:t>выбирать свой ВУЗ</a:t>
                </a:r>
                <a:r>
                  <a:rPr lang="en-US" sz="1600" dirty="0">
                    <a:solidFill>
                      <a:schemeClr val="bg1">
                        <a:alpha val="80000"/>
                      </a:schemeClr>
                    </a:solidFill>
                    <a:latin typeface="SB Sans Display" panose="020B0503040504020204" pitchFamily="34" charset="0"/>
                    <a:ea typeface="Martel Sans" pitchFamily="34" charset="-122"/>
                    <a:cs typeface="SB Sans Display" panose="020B0503040504020204" pitchFamily="34" charset="0"/>
                  </a:rPr>
                  <a:t> </a:t>
                </a:r>
                <a:r>
                  <a:rPr lang="ru-RU" sz="1600" dirty="0">
                    <a:solidFill>
                      <a:schemeClr val="bg1">
                        <a:alpha val="80000"/>
                      </a:schemeClr>
                    </a:solidFill>
                    <a:latin typeface="SB Sans Display" panose="020B0503040504020204" pitchFamily="34" charset="0"/>
                    <a:ea typeface="Martel Sans" pitchFamily="34" charset="-122"/>
                    <a:cs typeface="SB Sans Display" panose="020B0503040504020204" pitchFamily="34" charset="0"/>
                  </a:rPr>
                  <a:t>из списка</a:t>
                </a:r>
                <a:r>
                  <a:rPr lang="en-US" sz="1600" dirty="0">
                    <a:solidFill>
                      <a:schemeClr val="bg1">
                        <a:alpha val="80000"/>
                      </a:schemeClr>
                    </a:solidFill>
                    <a:latin typeface="SB Sans Display" panose="020B0503040504020204" pitchFamily="34" charset="0"/>
                    <a:ea typeface="Martel Sans" pitchFamily="34" charset="-122"/>
                    <a:cs typeface="SB Sans Display" panose="020B0503040504020204" pitchFamily="34" charset="0"/>
                  </a:rPr>
                  <a:t>.</a:t>
                </a:r>
                <a:endParaRPr lang="ru-RU" sz="1600" dirty="0">
                  <a:solidFill>
                    <a:schemeClr val="bg1">
                      <a:alpha val="80000"/>
                    </a:schemeClr>
                  </a:solidFill>
                  <a:latin typeface="SB Sans Display" panose="020B0503040504020204" pitchFamily="34" charset="0"/>
                  <a:ea typeface="Martel Sans" pitchFamily="34" charset="-122"/>
                  <a:cs typeface="SB Sans Display" panose="020B0503040504020204" pitchFamily="34" charset="0"/>
                </a:endParaRPr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6DA337DA-0327-CF59-8CA1-E63A8C1395D4}"/>
                  </a:ext>
                </a:extLst>
              </p:cNvPr>
              <p:cNvSpPr txBox="1"/>
              <p:nvPr/>
            </p:nvSpPr>
            <p:spPr>
              <a:xfrm>
                <a:off x="582613" y="3183207"/>
                <a:ext cx="605294" cy="307777"/>
              </a:xfrm>
              <a:prstGeom prst="rect">
                <a:avLst/>
              </a:prstGeom>
              <a:noFill/>
            </p:spPr>
            <p:txBody>
              <a:bodyPr wrap="none" lIns="0" rtlCol="0">
                <a:spAutoFit/>
              </a:bodyPr>
              <a:lstStyle/>
              <a:p>
                <a:r>
                  <a:rPr lang="ru-RU" sz="1400" dirty="0">
                    <a:solidFill>
                      <a:srgbClr val="00C265"/>
                    </a:solidFill>
                    <a:latin typeface="SB Sans Display" panose="020B0503040504020204" pitchFamily="34" charset="0"/>
                    <a:ea typeface="Martel Sans" pitchFamily="34" charset="-122"/>
                    <a:cs typeface="SB Sans Display" panose="020B0503040504020204" pitchFamily="34" charset="0"/>
                  </a:rPr>
                  <a:t>Ответ</a:t>
                </a:r>
                <a:endParaRPr lang="ru-RU" sz="1400" dirty="0">
                  <a:solidFill>
                    <a:srgbClr val="00C265"/>
                  </a:solidFill>
                </a:endParaRPr>
              </a:p>
            </p:txBody>
          </p:sp>
        </p:grpSp>
        <p:grpSp>
          <p:nvGrpSpPr>
            <p:cNvPr id="6" name="Группа 5">
              <a:extLst>
                <a:ext uri="{FF2B5EF4-FFF2-40B4-BE49-F238E27FC236}">
                  <a16:creationId xmlns:a16="http://schemas.microsoft.com/office/drawing/2014/main" id="{89820803-1C00-A663-31B2-C2346C4B4FD3}"/>
                </a:ext>
              </a:extLst>
            </p:cNvPr>
            <p:cNvGrpSpPr/>
            <p:nvPr/>
          </p:nvGrpSpPr>
          <p:grpSpPr>
            <a:xfrm>
              <a:off x="2747010" y="1356360"/>
              <a:ext cx="2926861" cy="3218400"/>
              <a:chOff x="438151" y="1485899"/>
              <a:chExt cx="3498093" cy="3167043"/>
            </a:xfrm>
          </p:grpSpPr>
          <p:sp>
            <p:nvSpPr>
              <p:cNvPr id="13" name="Скругленный прямоугольник 12">
                <a:extLst>
                  <a:ext uri="{FF2B5EF4-FFF2-40B4-BE49-F238E27FC236}">
                    <a16:creationId xmlns:a16="http://schemas.microsoft.com/office/drawing/2014/main" id="{47A30362-8F9D-49EB-6E41-A69AC72A1170}"/>
                  </a:ext>
                </a:extLst>
              </p:cNvPr>
              <p:cNvSpPr/>
              <p:nvPr/>
            </p:nvSpPr>
            <p:spPr>
              <a:xfrm>
                <a:off x="438151" y="1485899"/>
                <a:ext cx="2653993" cy="3167043"/>
              </a:xfrm>
              <a:prstGeom prst="roundRect">
                <a:avLst>
                  <a:gd name="adj" fmla="val 5483"/>
                </a:avLst>
              </a:prstGeom>
              <a:gradFill>
                <a:gsLst>
                  <a:gs pos="0">
                    <a:srgbClr val="EEF3FF">
                      <a:alpha val="30000"/>
                    </a:srgbClr>
                  </a:gs>
                  <a:gs pos="53000">
                    <a:srgbClr val="323434">
                      <a:alpha val="0"/>
                    </a:srgbClr>
                  </a:gs>
                </a:gsLst>
                <a:lin ang="4200000" scaled="0"/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922473ED-ACEB-EA2C-8B87-994638F9FDCF}"/>
                  </a:ext>
                </a:extLst>
              </p:cNvPr>
              <p:cNvSpPr txBox="1"/>
              <p:nvPr/>
            </p:nvSpPr>
            <p:spPr>
              <a:xfrm>
                <a:off x="582613" y="2003361"/>
                <a:ext cx="3353631" cy="1181175"/>
              </a:xfrm>
              <a:prstGeom prst="rect">
                <a:avLst/>
              </a:prstGeom>
              <a:noFill/>
            </p:spPr>
            <p:txBody>
              <a:bodyPr wrap="square" lIns="0">
                <a:spAutoFit/>
              </a:bodyPr>
              <a:lstStyle/>
              <a:p>
                <a:pPr>
                  <a:tabLst>
                    <a:tab pos="6253163" algn="l"/>
                  </a:tabLst>
                </a:pPr>
                <a:r>
                  <a:rPr lang="ru-RU" sz="2400" dirty="0">
                    <a:solidFill>
                      <a:schemeClr val="bg1"/>
                    </a:solidFill>
                    <a:latin typeface="SB Sans Display" panose="020B0503040504020204" pitchFamily="34" charset="0"/>
                    <a:ea typeface="Martel Sans" pitchFamily="34" charset="-122"/>
                    <a:cs typeface="SB Sans Display" panose="020B0503040504020204" pitchFamily="34" charset="0"/>
                  </a:rPr>
                  <a:t>Как после окончания</a:t>
                </a:r>
                <a:endParaRPr lang="en-US" sz="2400" dirty="0">
                  <a:solidFill>
                    <a:schemeClr val="bg1"/>
                  </a:solidFill>
                  <a:latin typeface="SB Sans Display" panose="020B0503040504020204" pitchFamily="34" charset="0"/>
                  <a:ea typeface="Martel Sans" pitchFamily="34" charset="-122"/>
                  <a:cs typeface="SB Sans Display" panose="020B0503040504020204" pitchFamily="34" charset="0"/>
                </a:endParaRPr>
              </a:p>
              <a:p>
                <a:pPr>
                  <a:tabLst>
                    <a:tab pos="6253163" algn="l"/>
                  </a:tabLst>
                </a:pPr>
                <a:r>
                  <a:rPr lang="ru-RU" sz="2400" dirty="0">
                    <a:solidFill>
                      <a:schemeClr val="bg1"/>
                    </a:solidFill>
                    <a:latin typeface="SB Sans Display" panose="020B0503040504020204" pitchFamily="34" charset="0"/>
                    <a:ea typeface="Martel Sans" pitchFamily="34" charset="-122"/>
                    <a:cs typeface="SB Sans Display" panose="020B0503040504020204" pitchFamily="34" charset="0"/>
                  </a:rPr>
                  <a:t>регистрации узнать, в какой</a:t>
                </a:r>
                <a:endParaRPr lang="en-US" sz="2400" dirty="0">
                  <a:solidFill>
                    <a:schemeClr val="bg1"/>
                  </a:solidFill>
                  <a:latin typeface="SB Sans Display" panose="020B0503040504020204" pitchFamily="34" charset="0"/>
                  <a:ea typeface="Martel Sans" pitchFamily="34" charset="-122"/>
                  <a:cs typeface="SB Sans Display" panose="020B0503040504020204" pitchFamily="34" charset="0"/>
                </a:endParaRPr>
              </a:p>
              <a:p>
                <a:pPr>
                  <a:tabLst>
                    <a:tab pos="6253163" algn="l"/>
                  </a:tabLst>
                </a:pPr>
                <a:r>
                  <a:rPr lang="ru-RU" sz="2400" dirty="0">
                    <a:solidFill>
                      <a:schemeClr val="bg1"/>
                    </a:solidFill>
                    <a:latin typeface="SB Sans Display" panose="020B0503040504020204" pitchFamily="34" charset="0"/>
                    <a:ea typeface="Martel Sans" pitchFamily="34" charset="-122"/>
                    <a:cs typeface="SB Sans Display" panose="020B0503040504020204" pitchFamily="34" charset="0"/>
                  </a:rPr>
                  <a:t>команде я соревнуюсь?</a:t>
                </a: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D94D3A35-645A-D9B6-24BF-B389E790F226}"/>
                  </a:ext>
                </a:extLst>
              </p:cNvPr>
              <p:cNvSpPr txBox="1"/>
              <p:nvPr/>
            </p:nvSpPr>
            <p:spPr>
              <a:xfrm>
                <a:off x="582613" y="1669404"/>
                <a:ext cx="727122" cy="307777"/>
              </a:xfrm>
              <a:prstGeom prst="rect">
                <a:avLst/>
              </a:prstGeom>
              <a:noFill/>
            </p:spPr>
            <p:txBody>
              <a:bodyPr wrap="none" lIns="0" rtlCol="0">
                <a:spAutoFit/>
              </a:bodyPr>
              <a:lstStyle/>
              <a:p>
                <a:r>
                  <a:rPr lang="ru-RU" sz="1400" dirty="0">
                    <a:solidFill>
                      <a:srgbClr val="00C265"/>
                    </a:solidFill>
                    <a:latin typeface="SB Sans Display" panose="020B0503040504020204" pitchFamily="34" charset="0"/>
                    <a:ea typeface="Martel Sans" pitchFamily="34" charset="-122"/>
                    <a:cs typeface="SB Sans Display" panose="020B0503040504020204" pitchFamily="34" charset="0"/>
                  </a:rPr>
                  <a:t>Вопрос</a:t>
                </a:r>
                <a:endParaRPr lang="ru-RU" sz="1400" dirty="0">
                  <a:solidFill>
                    <a:srgbClr val="00C265"/>
                  </a:solidFill>
                </a:endParaRP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881D3D76-D3B9-E606-BAC7-BD457418B517}"/>
                  </a:ext>
                </a:extLst>
              </p:cNvPr>
              <p:cNvSpPr txBox="1"/>
              <p:nvPr/>
            </p:nvSpPr>
            <p:spPr>
              <a:xfrm>
                <a:off x="582612" y="3534045"/>
                <a:ext cx="2611571" cy="1060029"/>
              </a:xfrm>
              <a:prstGeom prst="rect">
                <a:avLst/>
              </a:prstGeom>
              <a:noFill/>
            </p:spPr>
            <p:txBody>
              <a:bodyPr wrap="square" lIns="0">
                <a:spAutoFit/>
              </a:bodyPr>
              <a:lstStyle/>
              <a:p>
                <a:r>
                  <a:rPr lang="ru-RU" sz="1600" dirty="0">
                    <a:solidFill>
                      <a:schemeClr val="bg1">
                        <a:alpha val="80000"/>
                      </a:schemeClr>
                    </a:solidFill>
                    <a:latin typeface="SB Sans Display" panose="020B0503040504020204" pitchFamily="34" charset="0"/>
                    <a:ea typeface="Martel Sans" pitchFamily="34" charset="-122"/>
                    <a:cs typeface="SB Sans Display" panose="020B0503040504020204" pitchFamily="34" charset="0"/>
                  </a:rPr>
                  <a:t>Участникам, попавшим в Сборную</a:t>
                </a:r>
                <a:endParaRPr lang="en-US" sz="1600" dirty="0">
                  <a:solidFill>
                    <a:schemeClr val="bg1">
                      <a:alpha val="80000"/>
                    </a:schemeClr>
                  </a:solidFill>
                  <a:latin typeface="SB Sans Display" panose="020B0503040504020204" pitchFamily="34" charset="0"/>
                  <a:ea typeface="Martel Sans" pitchFamily="34" charset="-122"/>
                  <a:cs typeface="SB Sans Display" panose="020B0503040504020204" pitchFamily="34" charset="0"/>
                </a:endParaRPr>
              </a:p>
              <a:p>
                <a:r>
                  <a:rPr lang="ru-RU" sz="1600" dirty="0">
                    <a:solidFill>
                      <a:schemeClr val="bg1">
                        <a:alpha val="80000"/>
                      </a:schemeClr>
                    </a:solidFill>
                    <a:latin typeface="SB Sans Display" panose="020B0503040504020204" pitchFamily="34" charset="0"/>
                    <a:ea typeface="Martel Sans" pitchFamily="34" charset="-122"/>
                    <a:cs typeface="SB Sans Display" panose="020B0503040504020204" pitchFamily="34" charset="0"/>
                  </a:rPr>
                  <a:t>ВУЗов, будет направлена отдельная коммуникация</a:t>
                </a:r>
                <a:r>
                  <a:rPr lang="en-US" sz="1600" dirty="0">
                    <a:solidFill>
                      <a:schemeClr val="bg1">
                        <a:alpha val="80000"/>
                      </a:schemeClr>
                    </a:solidFill>
                    <a:latin typeface="SB Sans Display" panose="020B0503040504020204" pitchFamily="34" charset="0"/>
                    <a:ea typeface="Martel Sans" pitchFamily="34" charset="-122"/>
                    <a:cs typeface="SB Sans Display" panose="020B0503040504020204" pitchFamily="34" charset="0"/>
                  </a:rPr>
                  <a:t> </a:t>
                </a:r>
                <a:r>
                  <a:rPr lang="ru-RU" sz="1600" dirty="0">
                    <a:solidFill>
                      <a:schemeClr val="bg1">
                        <a:alpha val="80000"/>
                      </a:schemeClr>
                    </a:solidFill>
                    <a:latin typeface="SB Sans Display" panose="020B0503040504020204" pitchFamily="34" charset="0"/>
                    <a:ea typeface="Martel Sans" pitchFamily="34" charset="-122"/>
                    <a:cs typeface="SB Sans Display" panose="020B0503040504020204" pitchFamily="34" charset="0"/>
                  </a:rPr>
                  <a:t>после окончания регистрации</a:t>
                </a:r>
                <a:r>
                  <a:rPr lang="en-US" sz="1600" dirty="0">
                    <a:solidFill>
                      <a:schemeClr val="bg1">
                        <a:alpha val="80000"/>
                      </a:schemeClr>
                    </a:solidFill>
                    <a:latin typeface="SB Sans Display" panose="020B0503040504020204" pitchFamily="34" charset="0"/>
                    <a:ea typeface="Martel Sans" pitchFamily="34" charset="-122"/>
                    <a:cs typeface="SB Sans Display" panose="020B0503040504020204" pitchFamily="34" charset="0"/>
                  </a:rPr>
                  <a:t>.</a:t>
                </a:r>
                <a:r>
                  <a:rPr lang="ru-RU" sz="1600" dirty="0">
                    <a:solidFill>
                      <a:schemeClr val="bg1">
                        <a:alpha val="80000"/>
                      </a:schemeClr>
                    </a:solidFill>
                    <a:latin typeface="SB Sans Display" panose="020B0503040504020204" pitchFamily="34" charset="0"/>
                    <a:ea typeface="Martel Sans" pitchFamily="34" charset="-122"/>
                    <a:cs typeface="SB Sans Display" panose="020B0503040504020204" pitchFamily="34" charset="0"/>
                  </a:rPr>
                  <a:t> </a:t>
                </a: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BC78F1B1-04BA-39F6-B079-0BA1FB309E20}"/>
                  </a:ext>
                </a:extLst>
              </p:cNvPr>
              <p:cNvSpPr txBox="1"/>
              <p:nvPr/>
            </p:nvSpPr>
            <p:spPr>
              <a:xfrm>
                <a:off x="582613" y="3183207"/>
                <a:ext cx="360822" cy="302866"/>
              </a:xfrm>
              <a:prstGeom prst="rect">
                <a:avLst/>
              </a:prstGeom>
              <a:noFill/>
            </p:spPr>
            <p:txBody>
              <a:bodyPr wrap="none" lIns="0" rtlCol="0">
                <a:spAutoFit/>
              </a:bodyPr>
              <a:lstStyle/>
              <a:p>
                <a:r>
                  <a:rPr lang="ru-RU" sz="1400" dirty="0">
                    <a:solidFill>
                      <a:srgbClr val="00B0F0"/>
                    </a:solidFill>
                    <a:latin typeface="SB Sans Display" panose="020B0503040504020204" pitchFamily="34" charset="0"/>
                    <a:ea typeface="Martel Sans" pitchFamily="34" charset="-122"/>
                    <a:cs typeface="SB Sans Display" panose="020B0503040504020204" pitchFamily="34" charset="0"/>
                  </a:rPr>
                  <a:t>Ответ</a:t>
                </a:r>
                <a:endParaRPr lang="ru-RU" sz="1400" dirty="0">
                  <a:solidFill>
                    <a:srgbClr val="00B0F0"/>
                  </a:solidFill>
                </a:endParaRPr>
              </a:p>
            </p:txBody>
          </p:sp>
        </p:grpSp>
        <p:grpSp>
          <p:nvGrpSpPr>
            <p:cNvPr id="7" name="Группа 6">
              <a:extLst>
                <a:ext uri="{FF2B5EF4-FFF2-40B4-BE49-F238E27FC236}">
                  <a16:creationId xmlns:a16="http://schemas.microsoft.com/office/drawing/2014/main" id="{01828EC2-EBD5-66C5-2A51-A9ED2A19AFD6}"/>
                </a:ext>
              </a:extLst>
            </p:cNvPr>
            <p:cNvGrpSpPr/>
            <p:nvPr/>
          </p:nvGrpSpPr>
          <p:grpSpPr>
            <a:xfrm>
              <a:off x="5055870" y="1356360"/>
              <a:ext cx="2295190" cy="3218400"/>
              <a:chOff x="438151" y="1485899"/>
              <a:chExt cx="2743139" cy="3167043"/>
            </a:xfrm>
          </p:grpSpPr>
          <p:sp>
            <p:nvSpPr>
              <p:cNvPr id="8" name="Скругленный прямоугольник 7">
                <a:extLst>
                  <a:ext uri="{FF2B5EF4-FFF2-40B4-BE49-F238E27FC236}">
                    <a16:creationId xmlns:a16="http://schemas.microsoft.com/office/drawing/2014/main" id="{AE8B053D-D0B1-69CB-BF11-F2CCC55B05C5}"/>
                  </a:ext>
                </a:extLst>
              </p:cNvPr>
              <p:cNvSpPr/>
              <p:nvPr/>
            </p:nvSpPr>
            <p:spPr>
              <a:xfrm>
                <a:off x="438151" y="1485899"/>
                <a:ext cx="2653993" cy="3167043"/>
              </a:xfrm>
              <a:prstGeom prst="roundRect">
                <a:avLst>
                  <a:gd name="adj" fmla="val 5483"/>
                </a:avLst>
              </a:prstGeom>
              <a:gradFill>
                <a:gsLst>
                  <a:gs pos="0">
                    <a:srgbClr val="EEF3FF">
                      <a:alpha val="30000"/>
                    </a:srgbClr>
                  </a:gs>
                  <a:gs pos="53000">
                    <a:srgbClr val="323434">
                      <a:alpha val="0"/>
                    </a:srgbClr>
                  </a:gs>
                </a:gsLst>
                <a:lin ang="4200000" scaled="0"/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C92B5714-4F21-452B-7F89-EC896B2D73E7}"/>
                  </a:ext>
                </a:extLst>
              </p:cNvPr>
              <p:cNvSpPr txBox="1"/>
              <p:nvPr/>
            </p:nvSpPr>
            <p:spPr>
              <a:xfrm>
                <a:off x="582613" y="2003361"/>
                <a:ext cx="2566305" cy="1181175"/>
              </a:xfrm>
              <a:prstGeom prst="rect">
                <a:avLst/>
              </a:prstGeom>
              <a:noFill/>
            </p:spPr>
            <p:txBody>
              <a:bodyPr wrap="square" lIns="0">
                <a:spAutoFit/>
              </a:bodyPr>
              <a:lstStyle/>
              <a:p>
                <a:pPr>
                  <a:tabLst>
                    <a:tab pos="6253163" algn="l"/>
                  </a:tabLst>
                </a:pPr>
                <a:r>
                  <a:rPr lang="ru-RU" sz="2400" dirty="0">
                    <a:solidFill>
                      <a:schemeClr val="bg1"/>
                    </a:solidFill>
                    <a:latin typeface="SB Sans Display" panose="020B0503040504020204" pitchFamily="34" charset="0"/>
                    <a:ea typeface="Martel Sans" pitchFamily="34" charset="-122"/>
                    <a:cs typeface="SB Sans Display" panose="020B0503040504020204" pitchFamily="34" charset="0"/>
                  </a:rPr>
                  <a:t>Надо ли участникам подтверждать, что они студенты?</a:t>
                </a:r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CE776BDA-63F6-CA3E-08C4-E2B5868DB631}"/>
                  </a:ext>
                </a:extLst>
              </p:cNvPr>
              <p:cNvSpPr txBox="1"/>
              <p:nvPr/>
            </p:nvSpPr>
            <p:spPr>
              <a:xfrm>
                <a:off x="582613" y="1669404"/>
                <a:ext cx="727122" cy="307777"/>
              </a:xfrm>
              <a:prstGeom prst="rect">
                <a:avLst/>
              </a:prstGeom>
              <a:noFill/>
            </p:spPr>
            <p:txBody>
              <a:bodyPr wrap="none" lIns="0" rtlCol="0">
                <a:spAutoFit/>
              </a:bodyPr>
              <a:lstStyle/>
              <a:p>
                <a:r>
                  <a:rPr lang="ru-RU" sz="1400" dirty="0">
                    <a:solidFill>
                      <a:srgbClr val="00C265"/>
                    </a:solidFill>
                    <a:latin typeface="SB Sans Display" panose="020B0503040504020204" pitchFamily="34" charset="0"/>
                    <a:ea typeface="Martel Sans" pitchFamily="34" charset="-122"/>
                    <a:cs typeface="SB Sans Display" panose="020B0503040504020204" pitchFamily="34" charset="0"/>
                  </a:rPr>
                  <a:t>Вопрос</a:t>
                </a:r>
                <a:endParaRPr lang="ru-RU" sz="1400" dirty="0">
                  <a:solidFill>
                    <a:srgbClr val="00C265"/>
                  </a:solidFill>
                </a:endParaRP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D606650-2729-E21E-01C9-A3E9206664AF}"/>
                  </a:ext>
                </a:extLst>
              </p:cNvPr>
              <p:cNvSpPr txBox="1"/>
              <p:nvPr/>
            </p:nvSpPr>
            <p:spPr>
              <a:xfrm>
                <a:off x="582612" y="3534045"/>
                <a:ext cx="2598678" cy="1060029"/>
              </a:xfrm>
              <a:prstGeom prst="rect">
                <a:avLst/>
              </a:prstGeom>
              <a:noFill/>
            </p:spPr>
            <p:txBody>
              <a:bodyPr wrap="square" lIns="0">
                <a:spAutoFit/>
              </a:bodyPr>
              <a:lstStyle/>
              <a:p>
                <a:r>
                  <a:rPr lang="ru-RU" sz="1600" dirty="0">
                    <a:solidFill>
                      <a:schemeClr val="bg1">
                        <a:alpha val="80000"/>
                      </a:schemeClr>
                    </a:solidFill>
                    <a:latin typeface="SB Sans Display" panose="020B0503040504020204" pitchFamily="34" charset="0"/>
                    <a:ea typeface="Martel Sans" pitchFamily="34" charset="-122"/>
                    <a:cs typeface="SB Sans Display" panose="020B0503040504020204" pitchFamily="34" charset="0"/>
                  </a:rPr>
                  <a:t>Да, победителям для получения</a:t>
                </a:r>
                <a:endParaRPr lang="en-US" sz="1600" dirty="0">
                  <a:solidFill>
                    <a:schemeClr val="bg1">
                      <a:alpha val="80000"/>
                    </a:schemeClr>
                  </a:solidFill>
                  <a:latin typeface="SB Sans Display" panose="020B0503040504020204" pitchFamily="34" charset="0"/>
                  <a:ea typeface="Martel Sans" pitchFamily="34" charset="-122"/>
                  <a:cs typeface="SB Sans Display" panose="020B0503040504020204" pitchFamily="34" charset="0"/>
                </a:endParaRPr>
              </a:p>
              <a:p>
                <a:r>
                  <a:rPr lang="ru-RU" sz="1600" dirty="0">
                    <a:solidFill>
                      <a:schemeClr val="bg1">
                        <a:alpha val="80000"/>
                      </a:schemeClr>
                    </a:solidFill>
                    <a:latin typeface="SB Sans Display" panose="020B0503040504020204" pitchFamily="34" charset="0"/>
                    <a:ea typeface="Martel Sans" pitchFamily="34" charset="-122"/>
                    <a:cs typeface="SB Sans Display" panose="020B0503040504020204" pitchFamily="34" charset="0"/>
                  </a:rPr>
                  <a:t>стипендии необходимо будет подтвердить, что они действующие студенты ВУЗа, который</a:t>
                </a:r>
                <a:r>
                  <a:rPr lang="en-US" sz="1600" dirty="0">
                    <a:solidFill>
                      <a:schemeClr val="bg1">
                        <a:alpha val="80000"/>
                      </a:schemeClr>
                    </a:solidFill>
                    <a:latin typeface="SB Sans Display" panose="020B0503040504020204" pitchFamily="34" charset="0"/>
                    <a:ea typeface="Martel Sans" pitchFamily="34" charset="-122"/>
                    <a:cs typeface="SB Sans Display" panose="020B0503040504020204" pitchFamily="34" charset="0"/>
                  </a:rPr>
                  <a:t> </a:t>
                </a:r>
                <a:r>
                  <a:rPr lang="ru-RU" sz="1600" dirty="0">
                    <a:solidFill>
                      <a:schemeClr val="bg1">
                        <a:alpha val="80000"/>
                      </a:schemeClr>
                    </a:solidFill>
                    <a:latin typeface="SB Sans Display" panose="020B0503040504020204" pitchFamily="34" charset="0"/>
                    <a:ea typeface="Martel Sans" pitchFamily="34" charset="-122"/>
                    <a:cs typeface="SB Sans Display" panose="020B0503040504020204" pitchFamily="34" charset="0"/>
                  </a:rPr>
                  <a:t>они указали при регистрации</a:t>
                </a:r>
                <a:r>
                  <a:rPr lang="en-US" sz="1600" dirty="0">
                    <a:solidFill>
                      <a:schemeClr val="bg1">
                        <a:alpha val="80000"/>
                      </a:schemeClr>
                    </a:solidFill>
                    <a:latin typeface="SB Sans Display" panose="020B0503040504020204" pitchFamily="34" charset="0"/>
                    <a:ea typeface="Martel Sans" pitchFamily="34" charset="-122"/>
                    <a:cs typeface="SB Sans Display" panose="020B0503040504020204" pitchFamily="34" charset="0"/>
                  </a:rPr>
                  <a:t>.</a:t>
                </a:r>
                <a:endParaRPr lang="ru-RU" sz="1600" dirty="0">
                  <a:solidFill>
                    <a:schemeClr val="bg1">
                      <a:alpha val="80000"/>
                    </a:schemeClr>
                  </a:solidFill>
                  <a:latin typeface="SB Sans Display" panose="020B0503040504020204" pitchFamily="34" charset="0"/>
                  <a:ea typeface="Martel Sans" pitchFamily="34" charset="-122"/>
                  <a:cs typeface="SB Sans Display" panose="020B0503040504020204" pitchFamily="34" charset="0"/>
                </a:endParaRP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5CD3D6C0-1BD0-E809-CFCD-5988F2B6375E}"/>
                  </a:ext>
                </a:extLst>
              </p:cNvPr>
              <p:cNvSpPr txBox="1"/>
              <p:nvPr/>
            </p:nvSpPr>
            <p:spPr>
              <a:xfrm>
                <a:off x="582613" y="3183207"/>
                <a:ext cx="360822" cy="302866"/>
              </a:xfrm>
              <a:prstGeom prst="rect">
                <a:avLst/>
              </a:prstGeom>
              <a:noFill/>
            </p:spPr>
            <p:txBody>
              <a:bodyPr wrap="none" lIns="0" rtlCol="0">
                <a:spAutoFit/>
              </a:bodyPr>
              <a:lstStyle/>
              <a:p>
                <a:r>
                  <a:rPr lang="ru-RU" sz="1400" dirty="0">
                    <a:solidFill>
                      <a:srgbClr val="00B0F0"/>
                    </a:solidFill>
                    <a:latin typeface="SB Sans Display" panose="020B0503040504020204" pitchFamily="34" charset="0"/>
                    <a:ea typeface="Martel Sans" pitchFamily="34" charset="-122"/>
                    <a:cs typeface="SB Sans Display" panose="020B0503040504020204" pitchFamily="34" charset="0"/>
                  </a:rPr>
                  <a:t>Ответ</a:t>
                </a:r>
                <a:endParaRPr lang="ru-RU" sz="1400" dirty="0">
                  <a:solidFill>
                    <a:srgbClr val="00B0F0"/>
                  </a:solidFill>
                </a:endParaRPr>
              </a:p>
            </p:txBody>
          </p:sp>
        </p:grpSp>
      </p:grpSp>
      <p:sp>
        <p:nvSpPr>
          <p:cNvPr id="23" name="Скругленный прямоугольник 22">
            <a:extLst>
              <a:ext uri="{FF2B5EF4-FFF2-40B4-BE49-F238E27FC236}">
                <a16:creationId xmlns:a16="http://schemas.microsoft.com/office/drawing/2014/main" id="{BAFCAE69-9CC4-1666-A537-432EE4C17EDF}"/>
              </a:ext>
            </a:extLst>
          </p:cNvPr>
          <p:cNvSpPr/>
          <p:nvPr/>
        </p:nvSpPr>
        <p:spPr>
          <a:xfrm flipH="1">
            <a:off x="13233284" y="494676"/>
            <a:ext cx="936000" cy="433984"/>
          </a:xfrm>
          <a:prstGeom prst="roundRect">
            <a:avLst>
              <a:gd name="adj" fmla="val 50000"/>
            </a:avLst>
          </a:prstGeom>
          <a:noFill/>
          <a:ln w="31750">
            <a:gradFill flip="none" rotWithShape="1">
              <a:gsLst>
                <a:gs pos="0">
                  <a:srgbClr val="00B0F0"/>
                </a:gs>
                <a:gs pos="100000">
                  <a:srgbClr val="00C265"/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9A6BE9C-E513-CCF3-6E3C-E0FE153194F7}"/>
              </a:ext>
            </a:extLst>
          </p:cNvPr>
          <p:cNvSpPr txBox="1"/>
          <p:nvPr/>
        </p:nvSpPr>
        <p:spPr>
          <a:xfrm>
            <a:off x="13278941" y="475836"/>
            <a:ext cx="844687" cy="430887"/>
          </a:xfrm>
          <a:prstGeom prst="rect">
            <a:avLst/>
          </a:prstGeom>
          <a:noFill/>
        </p:spPr>
        <p:txBody>
          <a:bodyPr wrap="square" anchor="b">
            <a:spAutoFit/>
          </a:bodyPr>
          <a:lstStyle/>
          <a:p>
            <a:pPr algn="ctr">
              <a:tabLst>
                <a:tab pos="6253163" algn="l"/>
              </a:tabLst>
            </a:pPr>
            <a:r>
              <a:rPr lang="en-US" sz="2200" dirty="0">
                <a:solidFill>
                  <a:srgbClr val="00C265"/>
                </a:solidFill>
                <a:latin typeface="SB Sans Display" panose="020B0503040504020204" pitchFamily="34" charset="0"/>
                <a:ea typeface="Martel Sans" pitchFamily="34" charset="-122"/>
                <a:cs typeface="SB Sans Display" panose="020B0503040504020204" pitchFamily="34" charset="0"/>
              </a:rPr>
              <a:t>2/</a:t>
            </a:r>
            <a:r>
              <a:rPr lang="ru-RU" sz="2200" dirty="0">
                <a:solidFill>
                  <a:srgbClr val="00C265"/>
                </a:solidFill>
                <a:latin typeface="SB Sans Display" panose="020B0503040504020204" pitchFamily="34" charset="0"/>
                <a:ea typeface="Martel Sans" pitchFamily="34" charset="-122"/>
                <a:cs typeface="SB Sans Display" panose="020B0503040504020204" pitchFamily="34" charset="0"/>
              </a:rPr>
              <a:t>4</a:t>
            </a:r>
          </a:p>
        </p:txBody>
      </p:sp>
      <p:sp>
        <p:nvSpPr>
          <p:cNvPr id="25" name="Text 0">
            <a:extLst>
              <a:ext uri="{FF2B5EF4-FFF2-40B4-BE49-F238E27FC236}">
                <a16:creationId xmlns:a16="http://schemas.microsoft.com/office/drawing/2014/main" id="{4D231996-4625-6D06-B775-A0519BB41569}"/>
              </a:ext>
            </a:extLst>
          </p:cNvPr>
          <p:cNvSpPr/>
          <p:nvPr/>
        </p:nvSpPr>
        <p:spPr>
          <a:xfrm>
            <a:off x="444116" y="459543"/>
            <a:ext cx="9101567" cy="72794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4799"/>
              </a:lnSpc>
            </a:pPr>
            <a:r>
              <a:rPr lang="en-US" sz="4799" dirty="0">
                <a:solidFill>
                  <a:srgbClr val="FFFFFF">
                    <a:alpha val="100000"/>
                  </a:srgbClr>
                </a:solidFill>
                <a:latin typeface="SB Sans Display" panose="020B0503040504020204" pitchFamily="34" charset="0"/>
                <a:cs typeface="SB Sans Display" panose="020B0503040504020204" pitchFamily="34" charset="0"/>
              </a:rPr>
              <a:t>FAQ</a:t>
            </a:r>
            <a:r>
              <a:rPr lang="ru-RU" sz="4799" dirty="0">
                <a:solidFill>
                  <a:srgbClr val="FFFFFF">
                    <a:alpha val="100000"/>
                  </a:srgbClr>
                </a:solidFill>
                <a:latin typeface="SB Sans Display" panose="020B0503040504020204" pitchFamily="34" charset="0"/>
                <a:cs typeface="SB Sans Display" panose="020B0503040504020204" pitchFamily="34" charset="0"/>
              </a:rPr>
              <a:t> 1 из 2</a:t>
            </a:r>
          </a:p>
        </p:txBody>
      </p:sp>
    </p:spTree>
    <p:extLst>
      <p:ext uri="{BB962C8B-B14F-4D97-AF65-F5344CB8AC3E}">
        <p14:creationId xmlns:p14="http://schemas.microsoft.com/office/powerpoint/2010/main" val="4205974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9300</TotalTime>
  <Words>1321</Words>
  <Application>Microsoft Macintosh PowerPoint</Application>
  <PresentationFormat>Произвольный</PresentationFormat>
  <Paragraphs>237</Paragraphs>
  <Slides>11</Slides>
  <Notes>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6" baseType="lpstr">
      <vt:lpstr>SB Sans Display Semibold</vt:lpstr>
      <vt:lpstr>SB Sans Text</vt:lpstr>
      <vt:lpstr>SB Sans Display</vt:lpstr>
      <vt:lpstr>Arial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subject/>
  <dc:creator>Мурыгина Марья Александровна</dc:creator>
  <cp:lastModifiedBy>Microsoft Office User</cp:lastModifiedBy>
  <cp:revision>80</cp:revision>
  <dcterms:created xsi:type="dcterms:W3CDTF">2025-08-13T11:25:25Z</dcterms:created>
  <dcterms:modified xsi:type="dcterms:W3CDTF">2025-10-06T15:00:23Z</dcterms:modified>
</cp:coreProperties>
</file>